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2"/>
  </p:notesMasterIdLst>
  <p:sldIdLst>
    <p:sldId id="256" r:id="rId2"/>
    <p:sldId id="332" r:id="rId3"/>
    <p:sldId id="359" r:id="rId4"/>
    <p:sldId id="321" r:id="rId5"/>
    <p:sldId id="333" r:id="rId6"/>
    <p:sldId id="334" r:id="rId7"/>
    <p:sldId id="360" r:id="rId8"/>
    <p:sldId id="335" r:id="rId9"/>
    <p:sldId id="361" r:id="rId10"/>
    <p:sldId id="336" r:id="rId11"/>
    <p:sldId id="337" r:id="rId12"/>
    <p:sldId id="338" r:id="rId13"/>
    <p:sldId id="339" r:id="rId14"/>
    <p:sldId id="340" r:id="rId15"/>
    <p:sldId id="357" r:id="rId16"/>
    <p:sldId id="342" r:id="rId17"/>
    <p:sldId id="343" r:id="rId18"/>
    <p:sldId id="344" r:id="rId19"/>
    <p:sldId id="345" r:id="rId20"/>
    <p:sldId id="346" r:id="rId21"/>
    <p:sldId id="347" r:id="rId22"/>
    <p:sldId id="348" r:id="rId23"/>
    <p:sldId id="349" r:id="rId24"/>
    <p:sldId id="350" r:id="rId25"/>
    <p:sldId id="352" r:id="rId26"/>
    <p:sldId id="353" r:id="rId27"/>
    <p:sldId id="354" r:id="rId28"/>
    <p:sldId id="355" r:id="rId29"/>
    <p:sldId id="356" r:id="rId30"/>
    <p:sldId id="35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08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98838E-384B-49BF-9ECB-A0A0A2FF2E2A}" type="datetimeFigureOut">
              <a:rPr lang="en-US" smtClean="0"/>
              <a:pPr/>
              <a:t>12/19/2015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0725B0-5EAC-4F63-804C-CE90C4997BFA}" type="slidenum">
              <a:rPr lang="en-US" smtClean="0"/>
              <a:pPr/>
              <a:t>‹#›</a:t>
            </a:fld>
            <a:endParaRPr lang="en-US"/>
          </a:p>
        </p:txBody>
      </p:sp>
    </p:spTree>
    <p:extLst>
      <p:ext uri="{BB962C8B-B14F-4D97-AF65-F5344CB8AC3E}">
        <p14:creationId xmlns:p14="http://schemas.microsoft.com/office/powerpoint/2010/main" val="122407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76BFB7D-85B7-49F5-AC30-5C3CA51B221B}" type="datetimeFigureOut">
              <a:rPr lang="en-US" smtClean="0"/>
              <a:pPr/>
              <a:t>12/19/2015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08769EE-F8D3-46FD-8246-4234179B8BBC}"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6BFB7D-85B7-49F5-AC30-5C3CA51B221B}" type="datetimeFigureOut">
              <a:rPr lang="en-US" smtClean="0"/>
              <a:pPr/>
              <a:t>12/19/2015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769EE-F8D3-46FD-8246-4234179B8BB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08769EE-F8D3-46FD-8246-4234179B8BBC}"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6BFB7D-85B7-49F5-AC30-5C3CA51B221B}" type="datetimeFigureOut">
              <a:rPr lang="en-US" smtClean="0"/>
              <a:pPr/>
              <a:t>12/19/2015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76BFB7D-85B7-49F5-AC30-5C3CA51B221B}" type="datetimeFigureOut">
              <a:rPr lang="en-US" smtClean="0"/>
              <a:pPr/>
              <a:t>12/19/2015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08769EE-F8D3-46FD-8246-4234179B8BBC}"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D76BFB7D-85B7-49F5-AC30-5C3CA51B221B}" type="datetimeFigureOut">
              <a:rPr lang="en-US" smtClean="0"/>
              <a:pPr/>
              <a:t>12/19/2015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08769EE-F8D3-46FD-8246-4234179B8BBC}"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76BFB7D-85B7-49F5-AC30-5C3CA51B221B}" type="datetimeFigureOut">
              <a:rPr lang="en-US" smtClean="0"/>
              <a:pPr/>
              <a:t>12/19/2015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8769EE-F8D3-46FD-8246-4234179B8BBC}"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76BFB7D-85B7-49F5-AC30-5C3CA51B221B}" type="datetimeFigureOut">
              <a:rPr lang="en-US" smtClean="0"/>
              <a:pPr/>
              <a:t>12/19/2015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08769EE-F8D3-46FD-8246-4234179B8BBC}"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6BFB7D-85B7-49F5-AC30-5C3CA51B221B}" type="datetimeFigureOut">
              <a:rPr lang="en-US" smtClean="0"/>
              <a:pPr/>
              <a:t>12/19/2015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08769EE-F8D3-46FD-8246-4234179B8B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76BFB7D-85B7-49F5-AC30-5C3CA51B221B}" type="datetimeFigureOut">
              <a:rPr lang="en-US" smtClean="0"/>
              <a:pPr/>
              <a:t>12/19/2015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08769EE-F8D3-46FD-8246-4234179B8B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08769EE-F8D3-46FD-8246-4234179B8BBC}"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76BFB7D-85B7-49F5-AC30-5C3CA51B221B}" type="datetimeFigureOut">
              <a:rPr lang="en-US" smtClean="0"/>
              <a:pPr/>
              <a:t>12/19/2015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08769EE-F8D3-46FD-8246-4234179B8BBC}"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76BFB7D-85B7-49F5-AC30-5C3CA51B221B}" type="datetimeFigureOut">
              <a:rPr lang="en-US" smtClean="0"/>
              <a:pPr/>
              <a:t>12/19/2015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76BFB7D-85B7-49F5-AC30-5C3CA51B221B}" type="datetimeFigureOut">
              <a:rPr lang="en-US" smtClean="0"/>
              <a:pPr/>
              <a:t>12/19/2015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08769EE-F8D3-46FD-8246-4234179B8BBC}"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baerbel@qs.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457200"/>
            <a:ext cx="8839200" cy="1470025"/>
          </a:xfrm>
          <a:effectLst>
            <a:glow rad="228600">
              <a:schemeClr val="accent6">
                <a:satMod val="175000"/>
                <a:alpha val="40000"/>
              </a:schemeClr>
            </a:glow>
            <a:outerShdw blurRad="40000" dist="20000" dir="5400000" rotWithShape="0">
              <a:srgbClr val="000000">
                <a:alpha val="38000"/>
              </a:srgbClr>
            </a:outerShdw>
          </a:effectLst>
          <a:scene3d>
            <a:camera prst="orthographicFront"/>
            <a:lightRig rig="threePt" dir="t"/>
          </a:scene3d>
          <a:sp3d>
            <a:bevelT w="165100" prst="coolSlant"/>
          </a:sp3d>
        </p:spPr>
        <p:style>
          <a:lnRef idx="1">
            <a:schemeClr val="accent2"/>
          </a:lnRef>
          <a:fillRef idx="2">
            <a:schemeClr val="accent2"/>
          </a:fillRef>
          <a:effectRef idx="1">
            <a:schemeClr val="accent2"/>
          </a:effectRef>
          <a:fontRef idx="minor">
            <a:schemeClr val="dk1"/>
          </a:fontRef>
        </p:style>
        <p:txBody>
          <a:bodyPr/>
          <a:lstStyle/>
          <a:p>
            <a:r>
              <a:rPr lang="en-US" b="1" dirty="0" smtClean="0"/>
              <a:t>Is it Possible QS – Ranking Ranks University of </a:t>
            </a:r>
            <a:r>
              <a:rPr lang="en-US" b="1" dirty="0" err="1" smtClean="0"/>
              <a:t>Diyala</a:t>
            </a:r>
            <a:r>
              <a:rPr lang="en-US" b="1" dirty="0" smtClean="0"/>
              <a:t> !</a:t>
            </a:r>
            <a:endParaRPr lang="en-US" b="1" dirty="0"/>
          </a:p>
        </p:txBody>
      </p:sp>
      <p:sp>
        <p:nvSpPr>
          <p:cNvPr id="10" name="TextBox 9"/>
          <p:cNvSpPr txBox="1"/>
          <p:nvPr/>
        </p:nvSpPr>
        <p:spPr>
          <a:xfrm>
            <a:off x="0" y="3429000"/>
            <a:ext cx="9144000" cy="830997"/>
          </a:xfrm>
          <a:prstGeom prst="rect">
            <a:avLst/>
          </a:prstGeom>
          <a:noFill/>
        </p:spPr>
        <p:txBody>
          <a:bodyPr wrap="square" rtlCol="0">
            <a:spAutoFit/>
          </a:bodyPr>
          <a:lstStyle/>
          <a:p>
            <a:pPr algn="ctr"/>
            <a:r>
              <a:rPr lang="en-US" sz="4800" b="1" dirty="0" smtClean="0">
                <a:solidFill>
                  <a:srgbClr val="002060"/>
                </a:solidFill>
                <a:effectLst>
                  <a:outerShdw blurRad="38100" dist="38100" dir="2700000" algn="tl">
                    <a:srgbClr val="000000">
                      <a:alpha val="43137"/>
                    </a:srgbClr>
                  </a:outerShdw>
                </a:effectLst>
              </a:rPr>
              <a:t>College of Engineering</a:t>
            </a:r>
            <a:endParaRPr lang="en-US" sz="4800" b="1" dirty="0">
              <a:solidFill>
                <a:srgbClr val="002060"/>
              </a:solidFill>
              <a:effectLst>
                <a:outerShdw blurRad="38100" dist="38100" dir="2700000" algn="tl">
                  <a:srgbClr val="000000">
                    <a:alpha val="43137"/>
                  </a:srgbClr>
                </a:outerShdw>
              </a:effectLst>
            </a:endParaRPr>
          </a:p>
        </p:txBody>
      </p:sp>
      <p:sp>
        <p:nvSpPr>
          <p:cNvPr id="11" name="TextBox 10"/>
          <p:cNvSpPr txBox="1"/>
          <p:nvPr/>
        </p:nvSpPr>
        <p:spPr>
          <a:xfrm>
            <a:off x="0" y="2362200"/>
            <a:ext cx="9144000" cy="923330"/>
          </a:xfrm>
          <a:prstGeom prst="rect">
            <a:avLst/>
          </a:prstGeom>
          <a:noFill/>
        </p:spPr>
        <p:txBody>
          <a:bodyPr wrap="square" rtlCol="0">
            <a:spAutoFit/>
          </a:bodyPr>
          <a:lstStyle/>
          <a:p>
            <a:pPr algn="ctr"/>
            <a:r>
              <a:rPr lang="en-US" sz="5400" b="1" dirty="0" smtClean="0">
                <a:solidFill>
                  <a:srgbClr val="002060"/>
                </a:solidFill>
                <a:effectLst>
                  <a:outerShdw blurRad="38100" dist="38100" dir="2700000" algn="tl">
                    <a:srgbClr val="000000">
                      <a:alpha val="43137"/>
                    </a:srgbClr>
                  </a:outerShdw>
                </a:effectLst>
              </a:rPr>
              <a:t>University of </a:t>
            </a:r>
            <a:r>
              <a:rPr lang="en-US" sz="5400" b="1" dirty="0" err="1" smtClean="0">
                <a:solidFill>
                  <a:srgbClr val="002060"/>
                </a:solidFill>
                <a:effectLst>
                  <a:outerShdw blurRad="38100" dist="38100" dir="2700000" algn="tl">
                    <a:srgbClr val="000000">
                      <a:alpha val="43137"/>
                    </a:srgbClr>
                  </a:outerShdw>
                </a:effectLst>
              </a:rPr>
              <a:t>Diyala</a:t>
            </a:r>
            <a:endParaRPr lang="en-US" sz="5400" b="1" dirty="0">
              <a:solidFill>
                <a:srgbClr val="002060"/>
              </a:solidFill>
              <a:effectLst>
                <a:outerShdw blurRad="38100" dist="38100" dir="2700000" algn="tl">
                  <a:srgbClr val="000000">
                    <a:alpha val="43137"/>
                  </a:srgbClr>
                </a:outerShdw>
              </a:effectLst>
            </a:endParaRPr>
          </a:p>
        </p:txBody>
      </p:sp>
      <p:sp>
        <p:nvSpPr>
          <p:cNvPr id="13" name="TextBox 12"/>
          <p:cNvSpPr txBox="1"/>
          <p:nvPr/>
        </p:nvSpPr>
        <p:spPr>
          <a:xfrm>
            <a:off x="0" y="4495800"/>
            <a:ext cx="9144000" cy="1754326"/>
          </a:xfrm>
          <a:prstGeom prst="rect">
            <a:avLst/>
          </a:prstGeom>
          <a:noFill/>
        </p:spPr>
        <p:txBody>
          <a:bodyPr wrap="square" rtlCol="0">
            <a:spAutoFit/>
          </a:bodyPr>
          <a:lstStyle/>
          <a:p>
            <a:pPr algn="ctr"/>
            <a:r>
              <a:rPr lang="en-US" sz="3600" b="1" dirty="0">
                <a:solidFill>
                  <a:srgbClr val="002060"/>
                </a:solidFill>
              </a:rPr>
              <a:t>Dr. </a:t>
            </a:r>
            <a:r>
              <a:rPr lang="en-US" sz="3600" b="1" dirty="0" smtClean="0">
                <a:solidFill>
                  <a:srgbClr val="002060"/>
                </a:solidFill>
                <a:effectLst>
                  <a:outerShdw blurRad="38100" dist="38100" dir="2700000" algn="tl">
                    <a:srgbClr val="000000">
                      <a:alpha val="43137"/>
                    </a:srgbClr>
                  </a:outerShdw>
                </a:effectLst>
              </a:rPr>
              <a:t>Ali </a:t>
            </a:r>
            <a:r>
              <a:rPr lang="en-US" sz="3600" b="1" dirty="0" err="1" smtClean="0">
                <a:solidFill>
                  <a:srgbClr val="002060"/>
                </a:solidFill>
                <a:effectLst>
                  <a:outerShdw blurRad="38100" dist="38100" dir="2700000" algn="tl">
                    <a:srgbClr val="000000">
                      <a:alpha val="43137"/>
                    </a:srgbClr>
                  </a:outerShdw>
                </a:effectLst>
              </a:rPr>
              <a:t>Laftah</a:t>
            </a:r>
            <a:endParaRPr lang="en-US" sz="3600" b="1" dirty="0" smtClean="0">
              <a:solidFill>
                <a:srgbClr val="002060"/>
              </a:solidFill>
              <a:effectLst>
                <a:outerShdw blurRad="38100" dist="38100" dir="2700000" algn="tl">
                  <a:srgbClr val="000000">
                    <a:alpha val="43137"/>
                  </a:srgbClr>
                </a:outerShdw>
              </a:effectLst>
            </a:endParaRPr>
          </a:p>
          <a:p>
            <a:pPr algn="ctr"/>
            <a:r>
              <a:rPr lang="en-US" sz="3600" b="1" dirty="0" smtClean="0">
                <a:solidFill>
                  <a:srgbClr val="002060"/>
                </a:solidFill>
                <a:effectLst>
                  <a:outerShdw blurRad="38100" dist="38100" dir="2700000" algn="tl">
                    <a:srgbClr val="000000">
                      <a:alpha val="43137"/>
                    </a:srgbClr>
                  </a:outerShdw>
                </a:effectLst>
              </a:rPr>
              <a:t>Deputy Dean </a:t>
            </a:r>
          </a:p>
          <a:p>
            <a:pPr algn="ctr"/>
            <a:r>
              <a:rPr lang="en-US" sz="3600" b="1" dirty="0" smtClean="0">
                <a:solidFill>
                  <a:srgbClr val="002060"/>
                </a:solidFill>
                <a:effectLst>
                  <a:outerShdw blurRad="38100" dist="38100" dir="2700000" algn="tl">
                    <a:srgbClr val="000000">
                      <a:alpha val="43137"/>
                    </a:srgbClr>
                  </a:outerShdw>
                </a:effectLst>
              </a:rPr>
              <a:t>College of Engineering</a:t>
            </a:r>
            <a:endParaRPr lang="en-US" sz="3600" b="1" dirty="0">
              <a:solidFill>
                <a:srgbClr val="002060"/>
              </a:solidFill>
              <a:effectLst>
                <a:outerShdw blurRad="38100" dist="38100" dir="2700000" algn="tl">
                  <a:srgbClr val="000000">
                    <a:alpha val="43137"/>
                  </a:srgbClr>
                </a:outerShdw>
              </a:effectLst>
            </a:endParaRPr>
          </a:p>
        </p:txBody>
      </p:sp>
      <p:pic>
        <p:nvPicPr>
          <p:cNvPr id="8" name="Picture 2" descr="http://www.qs.com/wp-content/uploads/2014/06/rankings_explained.jpg"/>
          <p:cNvPicPr>
            <a:picLocks noChangeAspect="1" noChangeArrowheads="1"/>
          </p:cNvPicPr>
          <p:nvPr/>
        </p:nvPicPr>
        <p:blipFill>
          <a:blip r:embed="rId2"/>
          <a:srcRect l="20000" t="21053" r="20000" b="22807"/>
          <a:stretch>
            <a:fillRect/>
          </a:stretch>
        </p:blipFill>
        <p:spPr bwMode="auto">
          <a:xfrm>
            <a:off x="2590800" y="1905000"/>
            <a:ext cx="2514600" cy="609600"/>
          </a:xfrm>
          <a:prstGeom prst="rect">
            <a:avLst/>
          </a:prstGeom>
          <a:noFill/>
        </p:spPr>
      </p:pic>
      <p:pic>
        <p:nvPicPr>
          <p:cNvPr id="9" name="Picture 2" descr="http://www.qs.com/wp-content/uploads/2014/06/rankings_explained.jpg"/>
          <p:cNvPicPr>
            <a:picLocks noChangeAspect="1" noChangeArrowheads="1"/>
          </p:cNvPicPr>
          <p:nvPr/>
        </p:nvPicPr>
        <p:blipFill>
          <a:blip r:embed="rId2"/>
          <a:srcRect l="20000" t="21053" r="20000" b="22807"/>
          <a:stretch>
            <a:fillRect/>
          </a:stretch>
        </p:blipFill>
        <p:spPr bwMode="auto">
          <a:xfrm>
            <a:off x="152400" y="1905000"/>
            <a:ext cx="2514600" cy="609600"/>
          </a:xfrm>
          <a:prstGeom prst="rect">
            <a:avLst/>
          </a:prstGeom>
          <a:noFill/>
        </p:spPr>
      </p:pic>
      <p:pic>
        <p:nvPicPr>
          <p:cNvPr id="12" name="Picture 2" descr="http://www.qs.com/wp-content/uploads/2014/06/rankings_explained.jpg"/>
          <p:cNvPicPr>
            <a:picLocks noChangeAspect="1" noChangeArrowheads="1"/>
          </p:cNvPicPr>
          <p:nvPr/>
        </p:nvPicPr>
        <p:blipFill>
          <a:blip r:embed="rId2"/>
          <a:srcRect l="20000" t="21053" r="20000" b="22807"/>
          <a:stretch>
            <a:fillRect/>
          </a:stretch>
        </p:blipFill>
        <p:spPr bwMode="auto">
          <a:xfrm>
            <a:off x="4495800" y="1905000"/>
            <a:ext cx="2514600" cy="609600"/>
          </a:xfrm>
          <a:prstGeom prst="rect">
            <a:avLst/>
          </a:prstGeom>
          <a:noFill/>
        </p:spPr>
      </p:pic>
      <p:pic>
        <p:nvPicPr>
          <p:cNvPr id="14" name="Picture 2" descr="http://www.qs.com/wp-content/uploads/2014/06/rankings_explained.jpg"/>
          <p:cNvPicPr>
            <a:picLocks noChangeAspect="1" noChangeArrowheads="1"/>
          </p:cNvPicPr>
          <p:nvPr/>
        </p:nvPicPr>
        <p:blipFill>
          <a:blip r:embed="rId2"/>
          <a:srcRect l="20000" t="21053" r="20000" b="22807"/>
          <a:stretch>
            <a:fillRect/>
          </a:stretch>
        </p:blipFill>
        <p:spPr bwMode="auto">
          <a:xfrm>
            <a:off x="6477000" y="1905000"/>
            <a:ext cx="2514600" cy="6096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758952"/>
          </a:xfrm>
        </p:spPr>
        <p:txBody>
          <a:bodyPr>
            <a:normAutofit/>
          </a:bodyPr>
          <a:lstStyle/>
          <a:p>
            <a:r>
              <a:rPr lang="en-US" dirty="0" smtClean="0"/>
              <a:t>In University of </a:t>
            </a:r>
            <a:r>
              <a:rPr lang="en-US" dirty="0" err="1" smtClean="0"/>
              <a:t>Diyala</a:t>
            </a:r>
            <a:r>
              <a:rPr lang="en-US" dirty="0" smtClean="0"/>
              <a:t>, What we need to Join?</a:t>
            </a:r>
            <a:endParaRPr lang="en-US" dirty="0"/>
          </a:p>
        </p:txBody>
      </p:sp>
      <p:sp>
        <p:nvSpPr>
          <p:cNvPr id="3" name="Content Placeholder 2"/>
          <p:cNvSpPr>
            <a:spLocks noGrp="1"/>
          </p:cNvSpPr>
          <p:nvPr>
            <p:ph sz="quarter" idx="1"/>
          </p:nvPr>
        </p:nvSpPr>
        <p:spPr/>
        <p:txBody>
          <a:bodyPr/>
          <a:lstStyle/>
          <a:p>
            <a:pPr>
              <a:buNone/>
            </a:pPr>
            <a:r>
              <a:rPr lang="en-US" dirty="0" smtClean="0"/>
              <a:t>As per our communications with QS Arab region dedicated person:</a:t>
            </a:r>
          </a:p>
          <a:p>
            <a:r>
              <a:rPr lang="en-US" dirty="0" smtClean="0"/>
              <a:t>You are very welcome to provide us with updated statistics for the last annual reporting period (the last complete academic, financial or calendar year, whichever is easier to provide). For that purpose I am sending to you the following table in addition to attached File which include the definitions that can help you to submit the required data.</a:t>
            </a:r>
            <a:endParaRPr lang="en-US" dirty="0"/>
          </a:p>
        </p:txBody>
      </p:sp>
      <p:pic>
        <p:nvPicPr>
          <p:cNvPr id="4" name="Picture 2" descr="http://www.qs.com/wp-content/uploads/2014/06/rankings_explained.jpg"/>
          <p:cNvPicPr>
            <a:picLocks noChangeAspect="1" noChangeArrowheads="1"/>
          </p:cNvPicPr>
          <p:nvPr/>
        </p:nvPicPr>
        <p:blipFill>
          <a:blip r:embed="rId2"/>
          <a:srcRect l="20000" t="21053" r="20000" b="22807"/>
          <a:stretch>
            <a:fillRect/>
          </a:stretch>
        </p:blipFill>
        <p:spPr bwMode="auto">
          <a:xfrm>
            <a:off x="6400800" y="5791200"/>
            <a:ext cx="2514600" cy="6096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Statistics for Joining QS</a:t>
            </a:r>
            <a:endParaRPr lang="en-US" dirty="0"/>
          </a:p>
        </p:txBody>
      </p:sp>
      <p:pic>
        <p:nvPicPr>
          <p:cNvPr id="72706" name="Picture 2"/>
          <p:cNvPicPr>
            <a:picLocks noChangeAspect="1" noChangeArrowheads="1"/>
          </p:cNvPicPr>
          <p:nvPr/>
        </p:nvPicPr>
        <p:blipFill>
          <a:blip r:embed="rId2"/>
          <a:srcRect t="46875" r="46706" b="32292"/>
          <a:stretch>
            <a:fillRect/>
          </a:stretch>
        </p:blipFill>
        <p:spPr bwMode="auto">
          <a:xfrm>
            <a:off x="228600" y="2209800"/>
            <a:ext cx="8667750" cy="1905000"/>
          </a:xfrm>
          <a:prstGeom prst="rect">
            <a:avLst/>
          </a:prstGeom>
          <a:noFill/>
          <a:ln w="9525">
            <a:noFill/>
            <a:miter lim="800000"/>
            <a:headEnd/>
            <a:tailEnd/>
          </a:ln>
          <a:effectLst/>
        </p:spPr>
      </p:pic>
      <p:pic>
        <p:nvPicPr>
          <p:cNvPr id="5" name="Picture 2" descr="http://www.qs.com/wp-content/uploads/2014/06/rankings_explained.jpg"/>
          <p:cNvPicPr>
            <a:picLocks noChangeAspect="1" noChangeArrowheads="1"/>
          </p:cNvPicPr>
          <p:nvPr/>
        </p:nvPicPr>
        <p:blipFill>
          <a:blip r:embed="rId3"/>
          <a:srcRect l="20000" t="21053" r="20000" b="22807"/>
          <a:stretch>
            <a:fillRect/>
          </a:stretch>
        </p:blipFill>
        <p:spPr bwMode="auto">
          <a:xfrm>
            <a:off x="2438400" y="4648200"/>
            <a:ext cx="5029200" cy="12192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University Name Variations List</a:t>
            </a:r>
            <a:endParaRPr lang="en-US" dirty="0"/>
          </a:p>
        </p:txBody>
      </p:sp>
      <p:graphicFrame>
        <p:nvGraphicFramePr>
          <p:cNvPr id="4" name="Table 3"/>
          <p:cNvGraphicFramePr>
            <a:graphicFrameLocks noGrp="1"/>
          </p:cNvGraphicFramePr>
          <p:nvPr/>
        </p:nvGraphicFramePr>
        <p:xfrm>
          <a:off x="1066800" y="1524000"/>
          <a:ext cx="5029200" cy="4845362"/>
        </p:xfrm>
        <a:graphic>
          <a:graphicData uri="http://schemas.openxmlformats.org/drawingml/2006/table">
            <a:tbl>
              <a:tblPr/>
              <a:tblGrid>
                <a:gridCol w="921381"/>
                <a:gridCol w="4107819"/>
              </a:tblGrid>
              <a:tr h="332417">
                <a:tc>
                  <a:txBody>
                    <a:bodyPr/>
                    <a:lstStyle/>
                    <a:p>
                      <a:pPr algn="l" fontAlgn="b"/>
                      <a:r>
                        <a:rPr lang="en-US" sz="1800" b="0" i="0" u="none" strike="noStrike">
                          <a:solidFill>
                            <a:srgbClr val="FF0000"/>
                          </a:solidFill>
                          <a:latin typeface="Calibri"/>
                        </a:rPr>
                        <a:t>No.</a:t>
                      </a:r>
                    </a:p>
                  </a:txBody>
                  <a:tcPr marL="9525" marR="9525" marT="9525" marB="0" anchor="b">
                    <a:lnL>
                      <a:noFill/>
                    </a:lnL>
                    <a:lnR>
                      <a:noFill/>
                    </a:lnR>
                    <a:lnT>
                      <a:noFill/>
                    </a:lnT>
                    <a:lnB>
                      <a:noFill/>
                    </a:lnB>
                    <a:solidFill>
                      <a:srgbClr val="FFFF00"/>
                    </a:solidFill>
                  </a:tcPr>
                </a:tc>
                <a:tc>
                  <a:txBody>
                    <a:bodyPr/>
                    <a:lstStyle/>
                    <a:p>
                      <a:pPr algn="l" fontAlgn="b"/>
                      <a:r>
                        <a:rPr lang="en-US" sz="1800" b="0" i="0" u="none" strike="noStrike" dirty="0">
                          <a:solidFill>
                            <a:srgbClr val="FF0000"/>
                          </a:solidFill>
                          <a:latin typeface="Calibri"/>
                        </a:rPr>
                        <a:t>University Name Variations List</a:t>
                      </a:r>
                    </a:p>
                  </a:txBody>
                  <a:tcPr marL="9525" marR="9525" marT="9525" marB="0" anchor="b">
                    <a:lnL>
                      <a:noFill/>
                    </a:lnL>
                    <a:lnR>
                      <a:noFill/>
                    </a:lnR>
                    <a:lnT>
                      <a:noFill/>
                    </a:lnT>
                    <a:lnB>
                      <a:noFill/>
                    </a:lnB>
                    <a:solidFill>
                      <a:srgbClr val="FFFF00"/>
                    </a:solidFill>
                  </a:tcPr>
                </a:tc>
              </a:tr>
              <a:tr h="279229">
                <a:tc>
                  <a:txBody>
                    <a:bodyPr/>
                    <a:lstStyle/>
                    <a:p>
                      <a:pPr algn="ctr" fontAlgn="b"/>
                      <a:r>
                        <a:rPr lang="en-US" sz="1800" b="0" i="0" u="none" strike="noStrike">
                          <a:solidFill>
                            <a:srgbClr val="000000"/>
                          </a:solidFill>
                          <a:latin typeface="Calibri"/>
                        </a:rPr>
                        <a:t>1</a:t>
                      </a:r>
                    </a:p>
                  </a:txBody>
                  <a:tcPr marL="9525" marR="9525" marT="9525" marB="0" anchor="b">
                    <a:lnL>
                      <a:noFill/>
                    </a:lnL>
                    <a:lnR>
                      <a:noFill/>
                    </a:lnR>
                    <a:lnT>
                      <a:noFill/>
                    </a:lnT>
                    <a:lnB>
                      <a:noFill/>
                    </a:lnB>
                  </a:tcPr>
                </a:tc>
                <a:tc>
                  <a:txBody>
                    <a:bodyPr/>
                    <a:lstStyle/>
                    <a:p>
                      <a:pPr algn="l" fontAlgn="b"/>
                      <a:r>
                        <a:rPr lang="en-US" sz="1800" b="0" i="0" u="none" strike="noStrike" dirty="0">
                          <a:solidFill>
                            <a:srgbClr val="000000"/>
                          </a:solidFill>
                          <a:latin typeface="Palatino Linotype"/>
                        </a:rPr>
                        <a:t>XYZ National University </a:t>
                      </a:r>
                    </a:p>
                  </a:txBody>
                  <a:tcPr marL="9525" marR="9525" marT="9525" marB="0" anchor="b">
                    <a:lnL>
                      <a:noFill/>
                    </a:lnL>
                    <a:lnR>
                      <a:noFill/>
                    </a:lnR>
                    <a:lnT>
                      <a:noFill/>
                    </a:lnT>
                    <a:lnB>
                      <a:noFill/>
                    </a:lnB>
                  </a:tcPr>
                </a:tc>
              </a:tr>
              <a:tr h="279229">
                <a:tc>
                  <a:txBody>
                    <a:bodyPr/>
                    <a:lstStyle/>
                    <a:p>
                      <a:pPr algn="ctr" fontAlgn="b"/>
                      <a:r>
                        <a:rPr lang="en-US" sz="1800" b="0" i="0" u="none" strike="noStrike">
                          <a:solidFill>
                            <a:srgbClr val="000000"/>
                          </a:solidFill>
                          <a:latin typeface="Calibri"/>
                        </a:rPr>
                        <a:t>2</a:t>
                      </a:r>
                    </a:p>
                  </a:txBody>
                  <a:tcPr marL="9525" marR="9525" marT="9525" marB="0" anchor="b">
                    <a:lnL>
                      <a:noFill/>
                    </a:lnL>
                    <a:lnR>
                      <a:noFill/>
                    </a:lnR>
                    <a:lnT>
                      <a:noFill/>
                    </a:lnT>
                    <a:lnB>
                      <a:noFill/>
                    </a:lnB>
                  </a:tcPr>
                </a:tc>
                <a:tc>
                  <a:txBody>
                    <a:bodyPr/>
                    <a:lstStyle/>
                    <a:p>
                      <a:pPr algn="l" fontAlgn="b"/>
                      <a:r>
                        <a:rPr lang="en-US" sz="1800" b="0" i="0" u="none" strike="noStrike">
                          <a:solidFill>
                            <a:srgbClr val="000000"/>
                          </a:solidFill>
                          <a:latin typeface="Palatino Linotype"/>
                        </a:rPr>
                        <a:t>XYZ National University, College of Medicine</a:t>
                      </a:r>
                    </a:p>
                  </a:txBody>
                  <a:tcPr marL="9525" marR="9525" marT="9525" marB="0" anchor="b">
                    <a:lnL>
                      <a:noFill/>
                    </a:lnL>
                    <a:lnR>
                      <a:noFill/>
                    </a:lnR>
                    <a:lnT>
                      <a:noFill/>
                    </a:lnT>
                    <a:lnB>
                      <a:noFill/>
                    </a:lnB>
                  </a:tcPr>
                </a:tc>
              </a:tr>
              <a:tr h="279229">
                <a:tc>
                  <a:txBody>
                    <a:bodyPr/>
                    <a:lstStyle/>
                    <a:p>
                      <a:pPr algn="ctr" fontAlgn="b"/>
                      <a:r>
                        <a:rPr lang="en-US" sz="1800" b="0" i="0" u="none" strike="noStrike">
                          <a:solidFill>
                            <a:srgbClr val="000000"/>
                          </a:solidFill>
                          <a:latin typeface="Calibri"/>
                        </a:rPr>
                        <a:t>3</a:t>
                      </a:r>
                    </a:p>
                  </a:txBody>
                  <a:tcPr marL="9525" marR="9525" marT="9525" marB="0" anchor="b">
                    <a:lnL>
                      <a:noFill/>
                    </a:lnL>
                    <a:lnR>
                      <a:noFill/>
                    </a:lnR>
                    <a:lnT>
                      <a:noFill/>
                    </a:lnT>
                    <a:lnB>
                      <a:noFill/>
                    </a:lnB>
                  </a:tcPr>
                </a:tc>
                <a:tc>
                  <a:txBody>
                    <a:bodyPr/>
                    <a:lstStyle/>
                    <a:p>
                      <a:pPr algn="l" fontAlgn="b"/>
                      <a:r>
                        <a:rPr lang="en-US" sz="1800" b="0" i="0" u="none" strike="noStrike">
                          <a:solidFill>
                            <a:srgbClr val="000000"/>
                          </a:solidFill>
                          <a:latin typeface="Palatino Linotype"/>
                        </a:rPr>
                        <a:t>XYZ National University College of Medicine</a:t>
                      </a:r>
                    </a:p>
                  </a:txBody>
                  <a:tcPr marL="9525" marR="9525" marT="9525" marB="0" anchor="b">
                    <a:lnL>
                      <a:noFill/>
                    </a:lnL>
                    <a:lnR>
                      <a:noFill/>
                    </a:lnR>
                    <a:lnT>
                      <a:noFill/>
                    </a:lnT>
                    <a:lnB>
                      <a:noFill/>
                    </a:lnB>
                  </a:tcPr>
                </a:tc>
              </a:tr>
              <a:tr h="279229">
                <a:tc>
                  <a:txBody>
                    <a:bodyPr/>
                    <a:lstStyle/>
                    <a:p>
                      <a:pPr algn="ctr" fontAlgn="b"/>
                      <a:r>
                        <a:rPr lang="en-US" sz="1800" b="0" i="0" u="none" strike="noStrike">
                          <a:solidFill>
                            <a:srgbClr val="000000"/>
                          </a:solidFill>
                          <a:latin typeface="Calibri"/>
                        </a:rPr>
                        <a:t>4</a:t>
                      </a:r>
                    </a:p>
                  </a:txBody>
                  <a:tcPr marL="9525" marR="9525" marT="9525" marB="0" anchor="b">
                    <a:lnL>
                      <a:noFill/>
                    </a:lnL>
                    <a:lnR>
                      <a:noFill/>
                    </a:lnR>
                    <a:lnT>
                      <a:noFill/>
                    </a:lnT>
                    <a:lnB>
                      <a:noFill/>
                    </a:lnB>
                  </a:tcPr>
                </a:tc>
                <a:tc>
                  <a:txBody>
                    <a:bodyPr/>
                    <a:lstStyle/>
                    <a:p>
                      <a:pPr algn="l" fontAlgn="b"/>
                      <a:r>
                        <a:rPr lang="en-US" sz="1800" b="0" i="0" u="none" strike="noStrike">
                          <a:solidFill>
                            <a:srgbClr val="000000"/>
                          </a:solidFill>
                          <a:latin typeface="Palatino Linotype"/>
                        </a:rPr>
                        <a:t>XYZ National Univ. College of Medicine</a:t>
                      </a:r>
                    </a:p>
                  </a:txBody>
                  <a:tcPr marL="9525" marR="9525" marT="9525" marB="0" anchor="b">
                    <a:lnL>
                      <a:noFill/>
                    </a:lnL>
                    <a:lnR>
                      <a:noFill/>
                    </a:lnR>
                    <a:lnT>
                      <a:noFill/>
                    </a:lnT>
                    <a:lnB>
                      <a:noFill/>
                    </a:lnB>
                  </a:tcPr>
                </a:tc>
              </a:tr>
              <a:tr h="279229">
                <a:tc>
                  <a:txBody>
                    <a:bodyPr/>
                    <a:lstStyle/>
                    <a:p>
                      <a:pPr algn="ctr" fontAlgn="b"/>
                      <a:r>
                        <a:rPr lang="en-US" sz="1800" b="0" i="0" u="none" strike="noStrike">
                          <a:solidFill>
                            <a:srgbClr val="000000"/>
                          </a:solidFill>
                          <a:latin typeface="Calibri"/>
                        </a:rPr>
                        <a:t>5</a:t>
                      </a:r>
                    </a:p>
                  </a:txBody>
                  <a:tcPr marL="9525" marR="9525" marT="9525" marB="0" anchor="b">
                    <a:lnL>
                      <a:noFill/>
                    </a:lnL>
                    <a:lnR>
                      <a:noFill/>
                    </a:lnR>
                    <a:lnT>
                      <a:noFill/>
                    </a:lnT>
                    <a:lnB>
                      <a:noFill/>
                    </a:lnB>
                  </a:tcPr>
                </a:tc>
                <a:tc>
                  <a:txBody>
                    <a:bodyPr/>
                    <a:lstStyle/>
                    <a:p>
                      <a:pPr algn="l" fontAlgn="b"/>
                      <a:r>
                        <a:rPr lang="en-US" sz="1800" b="0" i="0" u="none" strike="noStrike">
                          <a:solidFill>
                            <a:srgbClr val="000000"/>
                          </a:solidFill>
                          <a:latin typeface="Palatino Linotype"/>
                        </a:rPr>
                        <a:t>XYZ National University Medical Center</a:t>
                      </a:r>
                    </a:p>
                  </a:txBody>
                  <a:tcPr marL="9525" marR="9525" marT="9525" marB="0" anchor="b">
                    <a:lnL>
                      <a:noFill/>
                    </a:lnL>
                    <a:lnR>
                      <a:noFill/>
                    </a:lnR>
                    <a:lnT>
                      <a:noFill/>
                    </a:lnT>
                    <a:lnB>
                      <a:noFill/>
                    </a:lnB>
                  </a:tcPr>
                </a:tc>
              </a:tr>
              <a:tr h="279229">
                <a:tc>
                  <a:txBody>
                    <a:bodyPr/>
                    <a:lstStyle/>
                    <a:p>
                      <a:pPr algn="ctr" fontAlgn="b"/>
                      <a:r>
                        <a:rPr lang="en-US" sz="1800" b="0" i="0" u="none" strike="noStrike">
                          <a:solidFill>
                            <a:srgbClr val="000000"/>
                          </a:solidFill>
                          <a:latin typeface="Calibri"/>
                        </a:rPr>
                        <a:t>6</a:t>
                      </a:r>
                    </a:p>
                  </a:txBody>
                  <a:tcPr marL="9525" marR="9525" marT="9525" marB="0" anchor="b">
                    <a:lnL>
                      <a:noFill/>
                    </a:lnL>
                    <a:lnR>
                      <a:noFill/>
                    </a:lnR>
                    <a:lnT>
                      <a:noFill/>
                    </a:lnT>
                    <a:lnB>
                      <a:noFill/>
                    </a:lnB>
                  </a:tcPr>
                </a:tc>
                <a:tc>
                  <a:txBody>
                    <a:bodyPr/>
                    <a:lstStyle/>
                    <a:p>
                      <a:pPr algn="l" fontAlgn="b"/>
                      <a:r>
                        <a:rPr lang="en-US" sz="1800" b="0" i="0" u="none" strike="noStrike" dirty="0">
                          <a:solidFill>
                            <a:srgbClr val="000000"/>
                          </a:solidFill>
                          <a:latin typeface="Palatino Linotype"/>
                        </a:rPr>
                        <a:t>XYZ National University Hospital</a:t>
                      </a:r>
                    </a:p>
                  </a:txBody>
                  <a:tcPr marL="9525" marR="9525" marT="9525" marB="0" anchor="b">
                    <a:lnL>
                      <a:noFill/>
                    </a:lnL>
                    <a:lnR>
                      <a:noFill/>
                    </a:lnR>
                    <a:lnT>
                      <a:noFill/>
                    </a:lnT>
                    <a:lnB>
                      <a:noFill/>
                    </a:lnB>
                  </a:tcPr>
                </a:tc>
              </a:tr>
              <a:tr h="279229">
                <a:tc>
                  <a:txBody>
                    <a:bodyPr/>
                    <a:lstStyle/>
                    <a:p>
                      <a:pPr algn="ctr" fontAlgn="b"/>
                      <a:r>
                        <a:rPr lang="en-US" sz="1800" b="0" i="0" u="none" strike="noStrike">
                          <a:solidFill>
                            <a:srgbClr val="000000"/>
                          </a:solidFill>
                          <a:latin typeface="Calibri"/>
                        </a:rPr>
                        <a:t>7</a:t>
                      </a:r>
                    </a:p>
                  </a:txBody>
                  <a:tcPr marL="9525" marR="9525" marT="9525" marB="0" anchor="b">
                    <a:lnL>
                      <a:noFill/>
                    </a:lnL>
                    <a:lnR>
                      <a:noFill/>
                    </a:lnR>
                    <a:lnT>
                      <a:noFill/>
                    </a:lnT>
                    <a:lnB>
                      <a:noFill/>
                    </a:lnB>
                  </a:tcPr>
                </a:tc>
                <a:tc>
                  <a:txBody>
                    <a:bodyPr/>
                    <a:lstStyle/>
                    <a:p>
                      <a:pPr algn="l" fontAlgn="b"/>
                      <a:r>
                        <a:rPr lang="en-US" sz="1800" b="0" i="0" u="none" strike="noStrike">
                          <a:solidFill>
                            <a:srgbClr val="000000"/>
                          </a:solidFill>
                          <a:latin typeface="Palatino Linotype"/>
                        </a:rPr>
                        <a:t>XYZ Natl University </a:t>
                      </a:r>
                    </a:p>
                  </a:txBody>
                  <a:tcPr marL="9525" marR="9525" marT="9525" marB="0" anchor="b">
                    <a:lnL>
                      <a:noFill/>
                    </a:lnL>
                    <a:lnR>
                      <a:noFill/>
                    </a:lnR>
                    <a:lnT>
                      <a:noFill/>
                    </a:lnT>
                    <a:lnB>
                      <a:noFill/>
                    </a:lnB>
                  </a:tcPr>
                </a:tc>
              </a:tr>
              <a:tr h="279229">
                <a:tc>
                  <a:txBody>
                    <a:bodyPr/>
                    <a:lstStyle/>
                    <a:p>
                      <a:pPr algn="ctr" fontAlgn="b"/>
                      <a:r>
                        <a:rPr lang="en-US" sz="1800" b="0" i="0" u="none" strike="noStrike">
                          <a:solidFill>
                            <a:srgbClr val="000000"/>
                          </a:solidFill>
                          <a:latin typeface="Calibri"/>
                        </a:rPr>
                        <a:t>8</a:t>
                      </a:r>
                    </a:p>
                  </a:txBody>
                  <a:tcPr marL="9525" marR="9525" marT="9525" marB="0" anchor="b">
                    <a:lnL>
                      <a:noFill/>
                    </a:lnL>
                    <a:lnR>
                      <a:noFill/>
                    </a:lnR>
                    <a:lnT>
                      <a:noFill/>
                    </a:lnT>
                    <a:lnB>
                      <a:noFill/>
                    </a:lnB>
                  </a:tcPr>
                </a:tc>
                <a:tc>
                  <a:txBody>
                    <a:bodyPr/>
                    <a:lstStyle/>
                    <a:p>
                      <a:pPr algn="l" fontAlgn="b"/>
                      <a:r>
                        <a:rPr lang="en-US" sz="1800" b="0" i="0" u="none" strike="noStrike">
                          <a:solidFill>
                            <a:srgbClr val="000000"/>
                          </a:solidFill>
                          <a:latin typeface="Palatino Linotype"/>
                        </a:rPr>
                        <a:t>XYZ Ntl University </a:t>
                      </a:r>
                    </a:p>
                  </a:txBody>
                  <a:tcPr marL="9525" marR="9525" marT="9525" marB="0" anchor="b">
                    <a:lnL>
                      <a:noFill/>
                    </a:lnL>
                    <a:lnR>
                      <a:noFill/>
                    </a:lnR>
                    <a:lnT>
                      <a:noFill/>
                    </a:lnT>
                    <a:lnB>
                      <a:noFill/>
                    </a:lnB>
                  </a:tcPr>
                </a:tc>
              </a:tr>
              <a:tr h="279229">
                <a:tc>
                  <a:txBody>
                    <a:bodyPr/>
                    <a:lstStyle/>
                    <a:p>
                      <a:pPr algn="ctr" fontAlgn="b"/>
                      <a:r>
                        <a:rPr lang="en-US" sz="1800" b="0" i="0" u="none" strike="noStrike">
                          <a:solidFill>
                            <a:srgbClr val="000000"/>
                          </a:solidFill>
                          <a:latin typeface="Calibri"/>
                        </a:rPr>
                        <a:t>9</a:t>
                      </a:r>
                    </a:p>
                  </a:txBody>
                  <a:tcPr marL="9525" marR="9525" marT="9525" marB="0" anchor="b">
                    <a:lnL>
                      <a:noFill/>
                    </a:lnL>
                    <a:lnR>
                      <a:noFill/>
                    </a:lnR>
                    <a:lnT>
                      <a:noFill/>
                    </a:lnT>
                    <a:lnB>
                      <a:noFill/>
                    </a:lnB>
                  </a:tcPr>
                </a:tc>
                <a:tc>
                  <a:txBody>
                    <a:bodyPr/>
                    <a:lstStyle/>
                    <a:p>
                      <a:pPr algn="l" fontAlgn="b"/>
                      <a:r>
                        <a:rPr lang="en-US" sz="1800" b="0" i="0" u="none" strike="noStrike">
                          <a:solidFill>
                            <a:srgbClr val="000000"/>
                          </a:solidFill>
                          <a:latin typeface="Palatino Linotype"/>
                        </a:rPr>
                        <a:t>XYZ Nat. University </a:t>
                      </a:r>
                    </a:p>
                  </a:txBody>
                  <a:tcPr marL="9525" marR="9525" marT="9525" marB="0" anchor="b">
                    <a:lnL>
                      <a:noFill/>
                    </a:lnL>
                    <a:lnR>
                      <a:noFill/>
                    </a:lnR>
                    <a:lnT>
                      <a:noFill/>
                    </a:lnT>
                    <a:lnB>
                      <a:noFill/>
                    </a:lnB>
                  </a:tcPr>
                </a:tc>
              </a:tr>
              <a:tr h="279229">
                <a:tc>
                  <a:txBody>
                    <a:bodyPr/>
                    <a:lstStyle/>
                    <a:p>
                      <a:pPr algn="ctr" fontAlgn="b"/>
                      <a:r>
                        <a:rPr lang="en-US" sz="1800" b="0" i="0" u="none" strike="noStrike">
                          <a:solidFill>
                            <a:srgbClr val="000000"/>
                          </a:solidFill>
                          <a:latin typeface="Calibri"/>
                        </a:rPr>
                        <a:t>10</a:t>
                      </a:r>
                    </a:p>
                  </a:txBody>
                  <a:tcPr marL="9525" marR="9525" marT="9525" marB="0" anchor="b">
                    <a:lnL>
                      <a:noFill/>
                    </a:lnL>
                    <a:lnR>
                      <a:noFill/>
                    </a:lnR>
                    <a:lnT>
                      <a:noFill/>
                    </a:lnT>
                    <a:lnB>
                      <a:noFill/>
                    </a:lnB>
                  </a:tcPr>
                </a:tc>
                <a:tc>
                  <a:txBody>
                    <a:bodyPr/>
                    <a:lstStyle/>
                    <a:p>
                      <a:pPr algn="l" fontAlgn="b"/>
                      <a:r>
                        <a:rPr lang="en-US" sz="1800" b="0" i="0" u="none" strike="noStrike">
                          <a:solidFill>
                            <a:srgbClr val="000000"/>
                          </a:solidFill>
                          <a:latin typeface="Palatino Linotype"/>
                        </a:rPr>
                        <a:t>XYZ National Univ</a:t>
                      </a:r>
                    </a:p>
                  </a:txBody>
                  <a:tcPr marL="9525" marR="9525" marT="9525" marB="0" anchor="b">
                    <a:lnL>
                      <a:noFill/>
                    </a:lnL>
                    <a:lnR>
                      <a:noFill/>
                    </a:lnR>
                    <a:lnT>
                      <a:noFill/>
                    </a:lnT>
                    <a:lnB>
                      <a:noFill/>
                    </a:lnB>
                  </a:tcPr>
                </a:tc>
              </a:tr>
              <a:tr h="279229">
                <a:tc>
                  <a:txBody>
                    <a:bodyPr/>
                    <a:lstStyle/>
                    <a:p>
                      <a:pPr algn="ctr" fontAlgn="b"/>
                      <a:r>
                        <a:rPr lang="en-US" sz="1800" b="0" i="0" u="none" strike="noStrike">
                          <a:solidFill>
                            <a:srgbClr val="000000"/>
                          </a:solidFill>
                          <a:latin typeface="Calibri"/>
                        </a:rPr>
                        <a:t>11</a:t>
                      </a:r>
                    </a:p>
                  </a:txBody>
                  <a:tcPr marL="9525" marR="9525" marT="9525" marB="0" anchor="b">
                    <a:lnL>
                      <a:noFill/>
                    </a:lnL>
                    <a:lnR>
                      <a:noFill/>
                    </a:lnR>
                    <a:lnT>
                      <a:noFill/>
                    </a:lnT>
                    <a:lnB>
                      <a:noFill/>
                    </a:lnB>
                  </a:tcPr>
                </a:tc>
                <a:tc>
                  <a:txBody>
                    <a:bodyPr/>
                    <a:lstStyle/>
                    <a:p>
                      <a:pPr algn="l" fontAlgn="b"/>
                      <a:r>
                        <a:rPr lang="en-US" sz="1800" b="0" i="0" u="none" strike="noStrike">
                          <a:solidFill>
                            <a:srgbClr val="000000"/>
                          </a:solidFill>
                          <a:latin typeface="Palatino Linotype"/>
                        </a:rPr>
                        <a:t>XYZ National Univ.</a:t>
                      </a:r>
                    </a:p>
                  </a:txBody>
                  <a:tcPr marL="9525" marR="9525" marT="9525" marB="0" anchor="b">
                    <a:lnL>
                      <a:noFill/>
                    </a:lnL>
                    <a:lnR>
                      <a:noFill/>
                    </a:lnR>
                    <a:lnT>
                      <a:noFill/>
                    </a:lnT>
                    <a:lnB>
                      <a:noFill/>
                    </a:lnB>
                  </a:tcPr>
                </a:tc>
              </a:tr>
              <a:tr h="279229">
                <a:tc>
                  <a:txBody>
                    <a:bodyPr/>
                    <a:lstStyle/>
                    <a:p>
                      <a:pPr algn="ctr" fontAlgn="b"/>
                      <a:r>
                        <a:rPr lang="en-US" sz="1800" b="0" i="0" u="none" strike="noStrike">
                          <a:solidFill>
                            <a:srgbClr val="000000"/>
                          </a:solidFill>
                          <a:latin typeface="Calibri"/>
                        </a:rPr>
                        <a:t>12</a:t>
                      </a:r>
                    </a:p>
                  </a:txBody>
                  <a:tcPr marL="9525" marR="9525" marT="9525" marB="0" anchor="b">
                    <a:lnL>
                      <a:noFill/>
                    </a:lnL>
                    <a:lnR>
                      <a:noFill/>
                    </a:lnR>
                    <a:lnT>
                      <a:noFill/>
                    </a:lnT>
                    <a:lnB>
                      <a:noFill/>
                    </a:lnB>
                  </a:tcPr>
                </a:tc>
                <a:tc>
                  <a:txBody>
                    <a:bodyPr/>
                    <a:lstStyle/>
                    <a:p>
                      <a:pPr algn="l" fontAlgn="b"/>
                      <a:r>
                        <a:rPr lang="en-US" sz="1800" b="0" i="0" u="none" strike="noStrike">
                          <a:solidFill>
                            <a:srgbClr val="000000"/>
                          </a:solidFill>
                          <a:latin typeface="Palatino Linotype"/>
                        </a:rPr>
                        <a:t>XYZ National Uni</a:t>
                      </a:r>
                    </a:p>
                  </a:txBody>
                  <a:tcPr marL="9525" marR="9525" marT="9525" marB="0" anchor="b">
                    <a:lnL>
                      <a:noFill/>
                    </a:lnL>
                    <a:lnR>
                      <a:noFill/>
                    </a:lnR>
                    <a:lnT>
                      <a:noFill/>
                    </a:lnT>
                    <a:lnB>
                      <a:noFill/>
                    </a:lnB>
                  </a:tcPr>
                </a:tc>
              </a:tr>
              <a:tr h="279229">
                <a:tc>
                  <a:txBody>
                    <a:bodyPr/>
                    <a:lstStyle/>
                    <a:p>
                      <a:pPr algn="ctr" fontAlgn="b"/>
                      <a:r>
                        <a:rPr lang="en-US" sz="1800" b="0" i="0" u="none" strike="noStrike">
                          <a:solidFill>
                            <a:srgbClr val="000000"/>
                          </a:solidFill>
                          <a:latin typeface="Calibri"/>
                        </a:rPr>
                        <a:t>13</a:t>
                      </a:r>
                    </a:p>
                  </a:txBody>
                  <a:tcPr marL="9525" marR="9525" marT="9525" marB="0" anchor="b">
                    <a:lnL>
                      <a:noFill/>
                    </a:lnL>
                    <a:lnR>
                      <a:noFill/>
                    </a:lnR>
                    <a:lnT>
                      <a:noFill/>
                    </a:lnT>
                    <a:lnB>
                      <a:noFill/>
                    </a:lnB>
                  </a:tcPr>
                </a:tc>
                <a:tc>
                  <a:txBody>
                    <a:bodyPr/>
                    <a:lstStyle/>
                    <a:p>
                      <a:pPr algn="l" fontAlgn="b"/>
                      <a:r>
                        <a:rPr lang="en-US" sz="1800" b="0" i="0" u="none" strike="noStrike" dirty="0">
                          <a:solidFill>
                            <a:srgbClr val="000000"/>
                          </a:solidFill>
                          <a:latin typeface="Palatino Linotype"/>
                        </a:rPr>
                        <a:t>XYZ </a:t>
                      </a:r>
                      <a:r>
                        <a:rPr lang="en-US" sz="1800" b="0" i="0" u="none" strike="noStrike" dirty="0" err="1">
                          <a:solidFill>
                            <a:srgbClr val="000000"/>
                          </a:solidFill>
                          <a:latin typeface="Palatino Linotype"/>
                        </a:rPr>
                        <a:t>Natl</a:t>
                      </a:r>
                      <a:r>
                        <a:rPr lang="en-US" sz="1800" b="0" i="0" u="none" strike="noStrike" dirty="0">
                          <a:solidFill>
                            <a:srgbClr val="000000"/>
                          </a:solidFill>
                          <a:latin typeface="Palatino Linotype"/>
                        </a:rPr>
                        <a:t> </a:t>
                      </a:r>
                      <a:r>
                        <a:rPr lang="en-US" sz="1800" b="0" i="0" u="none" strike="noStrike" dirty="0" err="1">
                          <a:solidFill>
                            <a:srgbClr val="000000"/>
                          </a:solidFill>
                          <a:latin typeface="Palatino Linotype"/>
                        </a:rPr>
                        <a:t>Univ</a:t>
                      </a:r>
                      <a:endParaRPr lang="en-US" sz="1800" b="0" i="0" u="none" strike="noStrike" dirty="0">
                        <a:solidFill>
                          <a:srgbClr val="000000"/>
                        </a:solidFill>
                        <a:latin typeface="Palatino Linotype"/>
                      </a:endParaRPr>
                    </a:p>
                  </a:txBody>
                  <a:tcPr marL="9525" marR="9525" marT="9525" marB="0" anchor="b">
                    <a:lnL>
                      <a:noFill/>
                    </a:lnL>
                    <a:lnR>
                      <a:noFill/>
                    </a:lnR>
                    <a:lnT>
                      <a:noFill/>
                    </a:lnT>
                    <a:lnB>
                      <a:noFill/>
                    </a:lnB>
                  </a:tcPr>
                </a:tc>
              </a:tr>
            </a:tbl>
          </a:graphicData>
        </a:graphic>
      </p:graphicFrame>
      <p:pic>
        <p:nvPicPr>
          <p:cNvPr id="5" name="Picture 2" descr="http://www.qs.com/wp-content/uploads/2014/06/rankings_explained.jpg"/>
          <p:cNvPicPr>
            <a:picLocks noChangeAspect="1" noChangeArrowheads="1"/>
          </p:cNvPicPr>
          <p:nvPr/>
        </p:nvPicPr>
        <p:blipFill>
          <a:blip r:embed="rId2"/>
          <a:srcRect l="20000" t="21053" r="20000" b="22807"/>
          <a:stretch>
            <a:fillRect/>
          </a:stretch>
        </p:blipFill>
        <p:spPr bwMode="auto">
          <a:xfrm>
            <a:off x="6477000" y="5791200"/>
            <a:ext cx="2514600" cy="6096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Employer Contact Details</a:t>
            </a:r>
            <a:endParaRPr lang="en-US" dirty="0"/>
          </a:p>
        </p:txBody>
      </p:sp>
      <p:graphicFrame>
        <p:nvGraphicFramePr>
          <p:cNvPr id="4" name="Table 3"/>
          <p:cNvGraphicFramePr>
            <a:graphicFrameLocks noGrp="1"/>
          </p:cNvGraphicFramePr>
          <p:nvPr/>
        </p:nvGraphicFramePr>
        <p:xfrm>
          <a:off x="228600" y="1447800"/>
          <a:ext cx="8686800" cy="3429000"/>
        </p:xfrm>
        <a:graphic>
          <a:graphicData uri="http://schemas.openxmlformats.org/drawingml/2006/table">
            <a:tbl>
              <a:tblPr/>
              <a:tblGrid>
                <a:gridCol w="1981200"/>
                <a:gridCol w="381000"/>
                <a:gridCol w="685800"/>
                <a:gridCol w="457200"/>
                <a:gridCol w="838200"/>
                <a:gridCol w="990600"/>
                <a:gridCol w="762000"/>
                <a:gridCol w="685800"/>
                <a:gridCol w="762000"/>
                <a:gridCol w="1143000"/>
              </a:tblGrid>
              <a:tr h="1242120">
                <a:tc>
                  <a:txBody>
                    <a:bodyPr/>
                    <a:lstStyle/>
                    <a:p>
                      <a:pPr algn="ctr" fontAlgn="ctr"/>
                      <a:r>
                        <a:rPr lang="en-US" sz="1400" b="0" i="0" u="none" strike="noStrike" dirty="0">
                          <a:solidFill>
                            <a:srgbClr val="000000"/>
                          </a:solidFill>
                          <a:latin typeface="Calibri"/>
                        </a:rPr>
                        <a:t>Source - Name of University submitting this list</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400" b="0" i="0" u="none" strike="noStrike">
                          <a:solidFill>
                            <a:srgbClr val="000000"/>
                          </a:solidFill>
                          <a:latin typeface="Calibri"/>
                        </a:rPr>
                        <a:t>Title</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400" b="0" i="0" u="none" strike="noStrike">
                          <a:solidFill>
                            <a:srgbClr val="000000"/>
                          </a:solidFill>
                          <a:latin typeface="Calibri"/>
                        </a:rPr>
                        <a:t>First </a:t>
                      </a:r>
                      <a:br>
                        <a:rPr lang="en-US" sz="1400" b="0" i="0" u="none" strike="noStrike">
                          <a:solidFill>
                            <a:srgbClr val="000000"/>
                          </a:solidFill>
                          <a:latin typeface="Calibri"/>
                        </a:rPr>
                      </a:br>
                      <a:r>
                        <a:rPr lang="en-US" sz="1400" b="0" i="0" u="none" strike="noStrike">
                          <a:solidFill>
                            <a:srgbClr val="000000"/>
                          </a:solidFill>
                          <a:latin typeface="Calibri"/>
                        </a:rPr>
                        <a:t>Name</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400" b="0" i="0" u="none" strike="noStrike">
                          <a:solidFill>
                            <a:srgbClr val="000000"/>
                          </a:solidFill>
                          <a:latin typeface="Calibri"/>
                        </a:rPr>
                        <a:t>Last Name</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400" b="0" i="0" u="none" strike="noStrike">
                          <a:solidFill>
                            <a:srgbClr val="000000"/>
                          </a:solidFill>
                          <a:latin typeface="Calibri"/>
                        </a:rPr>
                        <a:t>Position</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400" b="0" i="0" u="none" strike="noStrike">
                          <a:solidFill>
                            <a:srgbClr val="000000"/>
                          </a:solidFill>
                          <a:latin typeface="Calibri"/>
                        </a:rPr>
                        <a:t>Sector</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400" b="0" i="0" u="none" strike="noStrike">
                          <a:solidFill>
                            <a:srgbClr val="000000"/>
                          </a:solidFill>
                          <a:latin typeface="Calibri"/>
                        </a:rPr>
                        <a:t>Company Name</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400" b="0" i="0" u="none" strike="noStrike">
                          <a:solidFill>
                            <a:srgbClr val="000000"/>
                          </a:solidFill>
                          <a:latin typeface="Calibri"/>
                        </a:rPr>
                        <a:t>Country</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400" b="0" i="0" u="none" strike="noStrike">
                          <a:solidFill>
                            <a:srgbClr val="000000"/>
                          </a:solidFill>
                          <a:latin typeface="Calibri"/>
                        </a:rPr>
                        <a:t>E-mail Address</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400" b="0" i="0" u="none" strike="noStrike">
                          <a:solidFill>
                            <a:srgbClr val="000000"/>
                          </a:solidFill>
                          <a:latin typeface="Calibri"/>
                        </a:rPr>
                        <a:t>Phone</a:t>
                      </a:r>
                    </a:p>
                  </a:txBody>
                  <a:tcPr marL="5195" marR="5195" marT="519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242120">
                <a:tc>
                  <a:txBody>
                    <a:bodyPr/>
                    <a:lstStyle/>
                    <a:p>
                      <a:pPr algn="l" fontAlgn="b"/>
                      <a:r>
                        <a:rPr lang="en-US" sz="1400" b="0" i="0" u="none" strike="noStrike">
                          <a:solidFill>
                            <a:srgbClr val="FF0000"/>
                          </a:solidFill>
                          <a:latin typeface="Calibri"/>
                        </a:rPr>
                        <a:t>University of XYZ</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FF0000"/>
                          </a:solidFill>
                          <a:latin typeface="Calibri"/>
                        </a:rPr>
                        <a:t>Ms</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err="1">
                          <a:solidFill>
                            <a:srgbClr val="FF0000"/>
                          </a:solidFill>
                          <a:latin typeface="Calibri"/>
                        </a:rPr>
                        <a:t>Baerbel</a:t>
                      </a:r>
                      <a:endParaRPr lang="en-US" sz="1400" b="0" i="0" u="none" strike="noStrike" dirty="0">
                        <a:solidFill>
                          <a:srgbClr val="FF0000"/>
                        </a:solidFill>
                        <a:latin typeface="Calibri"/>
                      </a:endParaRP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err="1">
                          <a:solidFill>
                            <a:srgbClr val="FF0000"/>
                          </a:solidFill>
                          <a:latin typeface="Calibri"/>
                        </a:rPr>
                        <a:t>Eckelmann</a:t>
                      </a:r>
                      <a:endParaRPr lang="en-US" sz="1400" b="0" i="0" u="none" strike="noStrike" dirty="0">
                        <a:solidFill>
                          <a:srgbClr val="FF0000"/>
                        </a:solidFill>
                        <a:latin typeface="Calibri"/>
                      </a:endParaRP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FF0000"/>
                          </a:solidFill>
                          <a:latin typeface="Calibri"/>
                        </a:rPr>
                        <a:t>Research Manager</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FF0000"/>
                          </a:solidFill>
                          <a:latin typeface="Calibri"/>
                        </a:rPr>
                        <a:t>Careers and Education</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FF0000"/>
                          </a:solidFill>
                          <a:latin typeface="Calibri"/>
                        </a:rPr>
                        <a:t>QS Limited</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FF0000"/>
                          </a:solidFill>
                          <a:latin typeface="Calibri"/>
                        </a:rPr>
                        <a:t>UK</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FF0000"/>
                          </a:solidFill>
                          <a:latin typeface="Calibri"/>
                        </a:rPr>
                        <a:t>baerbel@qs.com</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FF0000"/>
                          </a:solidFill>
                          <a:latin typeface="Calibri"/>
                        </a:rPr>
                        <a:t>+44 207 1234567</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4920">
                <a:tc>
                  <a:txBody>
                    <a:bodyPr/>
                    <a:lstStyle/>
                    <a:p>
                      <a:pPr algn="l" fontAlgn="b"/>
                      <a:r>
                        <a:rPr lang="en-US" sz="1400" b="0" i="0" u="none" strike="noStrike" dirty="0">
                          <a:solidFill>
                            <a:srgbClr val="000000"/>
                          </a:solidFill>
                          <a:latin typeface="Calibri"/>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4920">
                <a:tc>
                  <a:txBody>
                    <a:bodyPr/>
                    <a:lstStyle/>
                    <a:p>
                      <a:pPr algn="l" fontAlgn="b"/>
                      <a:r>
                        <a:rPr lang="en-US" sz="1400" b="0" i="0" u="none" strike="noStrike" dirty="0">
                          <a:solidFill>
                            <a:srgbClr val="000000"/>
                          </a:solidFill>
                          <a:latin typeface="Calibri"/>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4920">
                <a:tc>
                  <a:txBody>
                    <a:bodyPr/>
                    <a:lstStyle/>
                    <a:p>
                      <a:pPr algn="l" fontAlgn="b"/>
                      <a:r>
                        <a:rPr lang="en-US" sz="1400" b="0" i="0" u="none" strike="noStrike">
                          <a:solidFill>
                            <a:srgbClr val="000000"/>
                          </a:solidFill>
                          <a:latin typeface="Calibri"/>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 </a:t>
                      </a:r>
                    </a:p>
                  </a:txBody>
                  <a:tcPr marL="5195" marR="5195" marT="519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pic>
        <p:nvPicPr>
          <p:cNvPr id="5" name="Picture 2" descr="http://www.qs.com/wp-content/uploads/2014/06/rankings_explained.jpg"/>
          <p:cNvPicPr>
            <a:picLocks noChangeAspect="1" noChangeArrowheads="1"/>
          </p:cNvPicPr>
          <p:nvPr/>
        </p:nvPicPr>
        <p:blipFill>
          <a:blip r:embed="rId2"/>
          <a:srcRect l="20000" t="21053" r="20000" b="22807"/>
          <a:stretch>
            <a:fillRect/>
          </a:stretch>
        </p:blipFill>
        <p:spPr bwMode="auto">
          <a:xfrm>
            <a:off x="1143000" y="5638800"/>
            <a:ext cx="2514600" cy="6096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Academic Contact Details</a:t>
            </a:r>
            <a:endParaRPr lang="en-US" dirty="0"/>
          </a:p>
        </p:txBody>
      </p:sp>
      <p:graphicFrame>
        <p:nvGraphicFramePr>
          <p:cNvPr id="4" name="Table 3"/>
          <p:cNvGraphicFramePr>
            <a:graphicFrameLocks noGrp="1"/>
          </p:cNvGraphicFramePr>
          <p:nvPr/>
        </p:nvGraphicFramePr>
        <p:xfrm>
          <a:off x="228600" y="1524000"/>
          <a:ext cx="8763000" cy="4571999"/>
        </p:xfrm>
        <a:graphic>
          <a:graphicData uri="http://schemas.openxmlformats.org/drawingml/2006/table">
            <a:tbl>
              <a:tblPr/>
              <a:tblGrid>
                <a:gridCol w="887392"/>
                <a:gridCol w="507081"/>
                <a:gridCol w="1006240"/>
                <a:gridCol w="591594"/>
                <a:gridCol w="971907"/>
                <a:gridCol w="1217386"/>
                <a:gridCol w="1066800"/>
                <a:gridCol w="762000"/>
                <a:gridCol w="970849"/>
                <a:gridCol w="781751"/>
              </a:tblGrid>
              <a:tr h="1248419">
                <a:tc>
                  <a:txBody>
                    <a:bodyPr/>
                    <a:lstStyle/>
                    <a:p>
                      <a:pPr algn="l" fontAlgn="b"/>
                      <a:r>
                        <a:rPr lang="en-US" sz="1800" b="0" i="0" u="none" strike="noStrike" dirty="0">
                          <a:solidFill>
                            <a:srgbClr val="000000"/>
                          </a:solidFill>
                          <a:latin typeface="Calibri"/>
                        </a:rPr>
                        <a:t>source</a:t>
                      </a:r>
                    </a:p>
                  </a:txBody>
                  <a:tcPr marL="5515" marR="5515" marT="5515" marB="0" anchor="b">
                    <a:lnL>
                      <a:noFill/>
                    </a:lnL>
                    <a:lnR>
                      <a:noFill/>
                    </a:lnR>
                    <a:lnT>
                      <a:noFill/>
                    </a:lnT>
                    <a:lnB>
                      <a:noFill/>
                    </a:lnB>
                    <a:solidFill>
                      <a:srgbClr val="FFFF00"/>
                    </a:solidFill>
                  </a:tcPr>
                </a:tc>
                <a:tc>
                  <a:txBody>
                    <a:bodyPr/>
                    <a:lstStyle/>
                    <a:p>
                      <a:pPr algn="l" fontAlgn="b"/>
                      <a:r>
                        <a:rPr lang="en-US" sz="1800" b="0" i="0" u="none" strike="noStrike" dirty="0">
                          <a:solidFill>
                            <a:srgbClr val="000000"/>
                          </a:solidFill>
                          <a:latin typeface="Calibri"/>
                        </a:rPr>
                        <a:t>title</a:t>
                      </a:r>
                    </a:p>
                  </a:txBody>
                  <a:tcPr marL="5515" marR="5515" marT="5515" marB="0" anchor="b">
                    <a:lnL>
                      <a:noFill/>
                    </a:lnL>
                    <a:lnR>
                      <a:noFill/>
                    </a:lnR>
                    <a:lnT>
                      <a:noFill/>
                    </a:lnT>
                    <a:lnB>
                      <a:noFill/>
                    </a:lnB>
                    <a:solidFill>
                      <a:srgbClr val="FFFF00"/>
                    </a:solidFill>
                  </a:tcPr>
                </a:tc>
                <a:tc>
                  <a:txBody>
                    <a:bodyPr/>
                    <a:lstStyle/>
                    <a:p>
                      <a:pPr algn="l" fontAlgn="b"/>
                      <a:r>
                        <a:rPr lang="en-US" sz="1800" b="0" i="0" u="none" strike="noStrike" dirty="0">
                          <a:solidFill>
                            <a:srgbClr val="000000"/>
                          </a:solidFill>
                          <a:latin typeface="Calibri"/>
                        </a:rPr>
                        <a:t>first name</a:t>
                      </a:r>
                    </a:p>
                  </a:txBody>
                  <a:tcPr marL="5515" marR="5515" marT="5515" marB="0" anchor="b">
                    <a:lnL>
                      <a:noFill/>
                    </a:lnL>
                    <a:lnR>
                      <a:noFill/>
                    </a:lnR>
                    <a:lnT>
                      <a:noFill/>
                    </a:lnT>
                    <a:lnB>
                      <a:noFill/>
                    </a:lnB>
                    <a:solidFill>
                      <a:srgbClr val="FFFF00"/>
                    </a:solidFill>
                  </a:tcPr>
                </a:tc>
                <a:tc>
                  <a:txBody>
                    <a:bodyPr/>
                    <a:lstStyle/>
                    <a:p>
                      <a:pPr algn="l" fontAlgn="b"/>
                      <a:r>
                        <a:rPr lang="en-US" sz="1800" b="0" i="0" u="none" strike="noStrike">
                          <a:solidFill>
                            <a:srgbClr val="000000"/>
                          </a:solidFill>
                          <a:latin typeface="Calibri"/>
                        </a:rPr>
                        <a:t>last name</a:t>
                      </a:r>
                    </a:p>
                  </a:txBody>
                  <a:tcPr marL="5515" marR="5515" marT="5515" marB="0" anchor="b">
                    <a:lnL>
                      <a:noFill/>
                    </a:lnL>
                    <a:lnR>
                      <a:noFill/>
                    </a:lnR>
                    <a:lnT>
                      <a:noFill/>
                    </a:lnT>
                    <a:lnB>
                      <a:noFill/>
                    </a:lnB>
                    <a:solidFill>
                      <a:srgbClr val="FFFF00"/>
                    </a:solidFill>
                  </a:tcPr>
                </a:tc>
                <a:tc>
                  <a:txBody>
                    <a:bodyPr/>
                    <a:lstStyle/>
                    <a:p>
                      <a:pPr algn="l" fontAlgn="b"/>
                      <a:r>
                        <a:rPr lang="en-US" sz="1800" b="0" i="0" u="none" strike="noStrike">
                          <a:solidFill>
                            <a:srgbClr val="000000"/>
                          </a:solidFill>
                          <a:latin typeface="Calibri"/>
                        </a:rPr>
                        <a:t>job title</a:t>
                      </a:r>
                    </a:p>
                  </a:txBody>
                  <a:tcPr marL="5515" marR="5515" marT="5515" marB="0" anchor="b">
                    <a:lnL>
                      <a:noFill/>
                    </a:lnL>
                    <a:lnR>
                      <a:noFill/>
                    </a:lnR>
                    <a:lnT>
                      <a:noFill/>
                    </a:lnT>
                    <a:lnB>
                      <a:noFill/>
                    </a:lnB>
                    <a:solidFill>
                      <a:srgbClr val="FFFF00"/>
                    </a:solidFill>
                  </a:tcPr>
                </a:tc>
                <a:tc>
                  <a:txBody>
                    <a:bodyPr/>
                    <a:lstStyle/>
                    <a:p>
                      <a:pPr algn="l" fontAlgn="b"/>
                      <a:r>
                        <a:rPr lang="en-US" sz="1800" b="0" i="0" u="none" strike="noStrike" dirty="0">
                          <a:solidFill>
                            <a:srgbClr val="000000"/>
                          </a:solidFill>
                          <a:latin typeface="Calibri"/>
                        </a:rPr>
                        <a:t>department</a:t>
                      </a:r>
                    </a:p>
                  </a:txBody>
                  <a:tcPr marL="5515" marR="5515" marT="5515" marB="0" anchor="b">
                    <a:lnL>
                      <a:noFill/>
                    </a:lnL>
                    <a:lnR>
                      <a:noFill/>
                    </a:lnR>
                    <a:lnT>
                      <a:noFill/>
                    </a:lnT>
                    <a:lnB>
                      <a:noFill/>
                    </a:lnB>
                    <a:solidFill>
                      <a:srgbClr val="FFFF00"/>
                    </a:solidFill>
                  </a:tcPr>
                </a:tc>
                <a:tc>
                  <a:txBody>
                    <a:bodyPr/>
                    <a:lstStyle/>
                    <a:p>
                      <a:pPr algn="l" fontAlgn="b"/>
                      <a:r>
                        <a:rPr lang="en-US" sz="1800" b="0" i="0" u="none" strike="noStrike">
                          <a:solidFill>
                            <a:srgbClr val="000000"/>
                          </a:solidFill>
                          <a:latin typeface="Calibri"/>
                        </a:rPr>
                        <a:t>institution</a:t>
                      </a:r>
                    </a:p>
                  </a:txBody>
                  <a:tcPr marL="5515" marR="5515" marT="5515" marB="0" anchor="b">
                    <a:lnL>
                      <a:noFill/>
                    </a:lnL>
                    <a:lnR>
                      <a:noFill/>
                    </a:lnR>
                    <a:lnT>
                      <a:noFill/>
                    </a:lnT>
                    <a:lnB>
                      <a:noFill/>
                    </a:lnB>
                    <a:solidFill>
                      <a:srgbClr val="FFFF00"/>
                    </a:solidFill>
                  </a:tcPr>
                </a:tc>
                <a:tc>
                  <a:txBody>
                    <a:bodyPr/>
                    <a:lstStyle/>
                    <a:p>
                      <a:pPr algn="l" fontAlgn="b"/>
                      <a:r>
                        <a:rPr lang="en-US" sz="1800" b="0" i="0" u="none" strike="noStrike">
                          <a:solidFill>
                            <a:srgbClr val="000000"/>
                          </a:solidFill>
                          <a:latin typeface="Calibri"/>
                        </a:rPr>
                        <a:t>country</a:t>
                      </a:r>
                    </a:p>
                  </a:txBody>
                  <a:tcPr marL="5515" marR="5515" marT="5515" marB="0" anchor="b">
                    <a:lnL>
                      <a:noFill/>
                    </a:lnL>
                    <a:lnR>
                      <a:noFill/>
                    </a:lnR>
                    <a:lnT>
                      <a:noFill/>
                    </a:lnT>
                    <a:lnB>
                      <a:noFill/>
                    </a:lnB>
                    <a:solidFill>
                      <a:srgbClr val="FFFF00"/>
                    </a:solidFill>
                  </a:tcPr>
                </a:tc>
                <a:tc>
                  <a:txBody>
                    <a:bodyPr/>
                    <a:lstStyle/>
                    <a:p>
                      <a:pPr algn="l" fontAlgn="b"/>
                      <a:r>
                        <a:rPr lang="en-US" sz="1800" b="0" i="0" u="none" strike="noStrike">
                          <a:solidFill>
                            <a:srgbClr val="000000"/>
                          </a:solidFill>
                          <a:latin typeface="Calibri"/>
                        </a:rPr>
                        <a:t>email</a:t>
                      </a:r>
                    </a:p>
                  </a:txBody>
                  <a:tcPr marL="5515" marR="5515" marT="5515" marB="0" anchor="b">
                    <a:lnL>
                      <a:noFill/>
                    </a:lnL>
                    <a:lnR>
                      <a:noFill/>
                    </a:lnR>
                    <a:lnT>
                      <a:noFill/>
                    </a:lnT>
                    <a:lnB>
                      <a:noFill/>
                    </a:lnB>
                    <a:solidFill>
                      <a:srgbClr val="FFFF00"/>
                    </a:solidFill>
                  </a:tcPr>
                </a:tc>
                <a:tc>
                  <a:txBody>
                    <a:bodyPr/>
                    <a:lstStyle/>
                    <a:p>
                      <a:pPr algn="l" fontAlgn="b"/>
                      <a:r>
                        <a:rPr lang="en-US" sz="1800" b="0" i="0" u="none" strike="noStrike">
                          <a:solidFill>
                            <a:srgbClr val="000000"/>
                          </a:solidFill>
                          <a:latin typeface="Calibri"/>
                        </a:rPr>
                        <a:t>phone</a:t>
                      </a:r>
                    </a:p>
                  </a:txBody>
                  <a:tcPr marL="5515" marR="5515" marT="5515" marB="0" anchor="b">
                    <a:lnL>
                      <a:noFill/>
                    </a:lnL>
                    <a:lnR>
                      <a:noFill/>
                    </a:lnR>
                    <a:lnT>
                      <a:noFill/>
                    </a:lnT>
                    <a:lnB>
                      <a:noFill/>
                    </a:lnB>
                    <a:solidFill>
                      <a:srgbClr val="FFFF00"/>
                    </a:solidFill>
                  </a:tcPr>
                </a:tc>
              </a:tr>
              <a:tr h="1661790">
                <a:tc>
                  <a:txBody>
                    <a:bodyPr/>
                    <a:lstStyle/>
                    <a:p>
                      <a:pPr algn="l" fontAlgn="b"/>
                      <a:r>
                        <a:rPr lang="en-US" sz="1800" b="0" i="0" u="none" strike="noStrike">
                          <a:solidFill>
                            <a:srgbClr val="000000"/>
                          </a:solidFill>
                          <a:latin typeface="Calibri"/>
                        </a:rPr>
                        <a:t>University of XYZ</a:t>
                      </a:r>
                    </a:p>
                  </a:txBody>
                  <a:tcPr marL="5515" marR="5515" marT="5515" marB="0" anchor="b">
                    <a:lnL>
                      <a:noFill/>
                    </a:lnL>
                    <a:lnR>
                      <a:noFill/>
                    </a:lnR>
                    <a:lnT>
                      <a:noFill/>
                    </a:lnT>
                    <a:lnB>
                      <a:noFill/>
                    </a:lnB>
                  </a:tcPr>
                </a:tc>
                <a:tc>
                  <a:txBody>
                    <a:bodyPr/>
                    <a:lstStyle/>
                    <a:p>
                      <a:pPr algn="l" fontAlgn="b"/>
                      <a:r>
                        <a:rPr lang="en-US" sz="1800" b="0" i="0" u="none" strike="noStrike">
                          <a:solidFill>
                            <a:srgbClr val="FF0000"/>
                          </a:solidFill>
                          <a:latin typeface="Calibri"/>
                        </a:rPr>
                        <a:t>Ms</a:t>
                      </a:r>
                    </a:p>
                  </a:txBody>
                  <a:tcPr marL="5515" marR="5515" marT="5515" marB="0" anchor="b">
                    <a:lnL>
                      <a:noFill/>
                    </a:lnL>
                    <a:lnR>
                      <a:noFill/>
                    </a:lnR>
                    <a:lnT>
                      <a:noFill/>
                    </a:lnT>
                    <a:lnB>
                      <a:noFill/>
                    </a:lnB>
                  </a:tcPr>
                </a:tc>
                <a:tc>
                  <a:txBody>
                    <a:bodyPr/>
                    <a:lstStyle/>
                    <a:p>
                      <a:pPr algn="l" fontAlgn="b"/>
                      <a:r>
                        <a:rPr lang="en-US" sz="1800" b="0" i="0" u="none" strike="noStrike" dirty="0" err="1">
                          <a:solidFill>
                            <a:srgbClr val="FF0000"/>
                          </a:solidFill>
                          <a:latin typeface="Calibri"/>
                        </a:rPr>
                        <a:t>Barbel</a:t>
                      </a:r>
                      <a:endParaRPr lang="en-US" sz="1800" b="0" i="0" u="none" strike="noStrike" dirty="0">
                        <a:solidFill>
                          <a:srgbClr val="FF0000"/>
                        </a:solidFill>
                        <a:latin typeface="Calibri"/>
                      </a:endParaRPr>
                    </a:p>
                  </a:txBody>
                  <a:tcPr marL="5515" marR="5515" marT="5515" marB="0" anchor="b">
                    <a:lnL>
                      <a:noFill/>
                    </a:lnL>
                    <a:lnR>
                      <a:noFill/>
                    </a:lnR>
                    <a:lnT>
                      <a:noFill/>
                    </a:lnT>
                    <a:lnB>
                      <a:noFill/>
                    </a:lnB>
                  </a:tcPr>
                </a:tc>
                <a:tc>
                  <a:txBody>
                    <a:bodyPr/>
                    <a:lstStyle/>
                    <a:p>
                      <a:pPr algn="l" fontAlgn="b"/>
                      <a:r>
                        <a:rPr lang="en-US" sz="1800" b="0" i="0" u="none" strike="noStrike" dirty="0" err="1">
                          <a:solidFill>
                            <a:srgbClr val="FF0000"/>
                          </a:solidFill>
                          <a:latin typeface="Calibri"/>
                        </a:rPr>
                        <a:t>Eckelmann</a:t>
                      </a:r>
                      <a:endParaRPr lang="en-US" sz="1800" b="0" i="0" u="none" strike="noStrike" dirty="0">
                        <a:solidFill>
                          <a:srgbClr val="FF0000"/>
                        </a:solidFill>
                        <a:latin typeface="Calibri"/>
                      </a:endParaRPr>
                    </a:p>
                  </a:txBody>
                  <a:tcPr marL="5515" marR="5515" marT="5515" marB="0" anchor="b">
                    <a:lnL>
                      <a:noFill/>
                    </a:lnL>
                    <a:lnR>
                      <a:noFill/>
                    </a:lnR>
                    <a:lnT>
                      <a:noFill/>
                    </a:lnT>
                    <a:lnB>
                      <a:noFill/>
                    </a:lnB>
                  </a:tcPr>
                </a:tc>
                <a:tc>
                  <a:txBody>
                    <a:bodyPr/>
                    <a:lstStyle/>
                    <a:p>
                      <a:pPr algn="l" fontAlgn="b"/>
                      <a:r>
                        <a:rPr lang="en-US" sz="1800" b="0" i="0" u="none" strike="noStrike" dirty="0">
                          <a:solidFill>
                            <a:srgbClr val="FF0000"/>
                          </a:solidFill>
                          <a:latin typeface="Calibri"/>
                        </a:rPr>
                        <a:t>Research Manager</a:t>
                      </a:r>
                    </a:p>
                  </a:txBody>
                  <a:tcPr marL="5515" marR="5515" marT="5515" marB="0" anchor="b">
                    <a:lnL>
                      <a:noFill/>
                    </a:lnL>
                    <a:lnR>
                      <a:noFill/>
                    </a:lnR>
                    <a:lnT>
                      <a:noFill/>
                    </a:lnT>
                    <a:lnB>
                      <a:noFill/>
                    </a:lnB>
                  </a:tcPr>
                </a:tc>
                <a:tc>
                  <a:txBody>
                    <a:bodyPr/>
                    <a:lstStyle/>
                    <a:p>
                      <a:pPr algn="l" fontAlgn="b"/>
                      <a:r>
                        <a:rPr lang="en-US" sz="1800" b="0" i="0" u="none" strike="noStrike" dirty="0">
                          <a:solidFill>
                            <a:srgbClr val="FF0000"/>
                          </a:solidFill>
                          <a:latin typeface="Calibri"/>
                        </a:rPr>
                        <a:t>Office of Institutional Research</a:t>
                      </a:r>
                    </a:p>
                  </a:txBody>
                  <a:tcPr marL="5515" marR="5515" marT="5515" marB="0" anchor="b">
                    <a:lnL>
                      <a:noFill/>
                    </a:lnL>
                    <a:lnR>
                      <a:noFill/>
                    </a:lnR>
                    <a:lnT>
                      <a:noFill/>
                    </a:lnT>
                    <a:lnB>
                      <a:noFill/>
                    </a:lnB>
                  </a:tcPr>
                </a:tc>
                <a:tc>
                  <a:txBody>
                    <a:bodyPr/>
                    <a:lstStyle/>
                    <a:p>
                      <a:pPr algn="l" fontAlgn="b"/>
                      <a:r>
                        <a:rPr lang="en-US" sz="1800" b="0" i="0" u="none" strike="noStrike" dirty="0">
                          <a:solidFill>
                            <a:srgbClr val="FF0000"/>
                          </a:solidFill>
                          <a:latin typeface="Calibri"/>
                        </a:rPr>
                        <a:t>QS University</a:t>
                      </a:r>
                    </a:p>
                  </a:txBody>
                  <a:tcPr marL="5515" marR="5515" marT="5515" marB="0" anchor="b">
                    <a:lnL>
                      <a:noFill/>
                    </a:lnL>
                    <a:lnR>
                      <a:noFill/>
                    </a:lnR>
                    <a:lnT>
                      <a:noFill/>
                    </a:lnT>
                    <a:lnB>
                      <a:noFill/>
                    </a:lnB>
                  </a:tcPr>
                </a:tc>
                <a:tc>
                  <a:txBody>
                    <a:bodyPr/>
                    <a:lstStyle/>
                    <a:p>
                      <a:pPr algn="r" fontAlgn="b"/>
                      <a:r>
                        <a:rPr lang="en-US" sz="1800" b="0" i="0" u="none" strike="noStrike" dirty="0">
                          <a:solidFill>
                            <a:srgbClr val="FF0000"/>
                          </a:solidFill>
                          <a:latin typeface="Calibri"/>
                        </a:rPr>
                        <a:t>UK</a:t>
                      </a:r>
                    </a:p>
                  </a:txBody>
                  <a:tcPr marL="5515" marR="5515" marT="5515" marB="0" anchor="b">
                    <a:lnL>
                      <a:noFill/>
                    </a:lnL>
                    <a:lnR>
                      <a:noFill/>
                    </a:lnR>
                    <a:lnT>
                      <a:noFill/>
                    </a:lnT>
                    <a:lnB>
                      <a:noFill/>
                    </a:lnB>
                  </a:tcPr>
                </a:tc>
                <a:tc>
                  <a:txBody>
                    <a:bodyPr/>
                    <a:lstStyle/>
                    <a:p>
                      <a:pPr algn="l" fontAlgn="b"/>
                      <a:r>
                        <a:rPr lang="en-US" sz="1800" b="0" i="0" u="sng" strike="noStrike">
                          <a:solidFill>
                            <a:srgbClr val="0000FF"/>
                          </a:solidFill>
                          <a:latin typeface="Calibri"/>
                          <a:hlinkClick r:id="rId2"/>
                        </a:rPr>
                        <a:t>baerbel@qs.com</a:t>
                      </a:r>
                      <a:endParaRPr lang="en-US" sz="1800" b="0" i="0" u="sng" strike="noStrike">
                        <a:solidFill>
                          <a:srgbClr val="0000FF"/>
                        </a:solidFill>
                        <a:latin typeface="Calibri"/>
                      </a:endParaRPr>
                    </a:p>
                  </a:txBody>
                  <a:tcPr marL="5515" marR="5515" marT="5515" marB="0" anchor="b">
                    <a:lnL>
                      <a:noFill/>
                    </a:lnL>
                    <a:lnR>
                      <a:noFill/>
                    </a:lnR>
                    <a:lnT>
                      <a:noFill/>
                    </a:lnT>
                    <a:lnB>
                      <a:noFill/>
                    </a:lnB>
                  </a:tcPr>
                </a:tc>
                <a:tc>
                  <a:txBody>
                    <a:bodyPr/>
                    <a:lstStyle/>
                    <a:p>
                      <a:pPr algn="r" fontAlgn="b"/>
                      <a:r>
                        <a:rPr lang="en-US" sz="1800" b="0" i="0" u="none" strike="noStrike">
                          <a:solidFill>
                            <a:srgbClr val="FF0000"/>
                          </a:solidFill>
                          <a:latin typeface="Calibri"/>
                        </a:rPr>
                        <a:t>442074282784</a:t>
                      </a:r>
                    </a:p>
                  </a:txBody>
                  <a:tcPr marL="5515" marR="5515" marT="5515" marB="0" anchor="b">
                    <a:lnL>
                      <a:noFill/>
                    </a:lnL>
                    <a:lnR>
                      <a:noFill/>
                    </a:lnR>
                    <a:lnT>
                      <a:noFill/>
                    </a:lnT>
                    <a:lnB>
                      <a:noFill/>
                    </a:lnB>
                  </a:tcPr>
                </a:tc>
              </a:tr>
              <a:tr h="1661790">
                <a:tc>
                  <a:txBody>
                    <a:bodyPr/>
                    <a:lstStyle/>
                    <a:p>
                      <a:pPr algn="l" fontAlgn="b"/>
                      <a:r>
                        <a:rPr lang="en-US" sz="1800" b="0" i="0" u="none" strike="noStrike" dirty="0">
                          <a:solidFill>
                            <a:srgbClr val="000000"/>
                          </a:solidFill>
                          <a:latin typeface="Calibri"/>
                        </a:rPr>
                        <a:t>University of XYZ</a:t>
                      </a:r>
                    </a:p>
                  </a:txBody>
                  <a:tcPr marL="5515" marR="5515" marT="5515" marB="0" anchor="b">
                    <a:lnL>
                      <a:noFill/>
                    </a:lnL>
                    <a:lnR>
                      <a:noFill/>
                    </a:lnR>
                    <a:lnT>
                      <a:noFill/>
                    </a:lnT>
                    <a:lnB>
                      <a:noFill/>
                    </a:lnB>
                  </a:tcPr>
                </a:tc>
                <a:tc>
                  <a:txBody>
                    <a:bodyPr/>
                    <a:lstStyle/>
                    <a:p>
                      <a:pPr algn="l" fontAlgn="b"/>
                      <a:r>
                        <a:rPr lang="en-US" sz="1800" b="0" i="0" u="none" strike="noStrike">
                          <a:solidFill>
                            <a:srgbClr val="FF0000"/>
                          </a:solidFill>
                          <a:latin typeface="Calibri"/>
                        </a:rPr>
                        <a:t>Ms</a:t>
                      </a:r>
                    </a:p>
                  </a:txBody>
                  <a:tcPr marL="5515" marR="5515" marT="5515" marB="0" anchor="b">
                    <a:lnL>
                      <a:noFill/>
                    </a:lnL>
                    <a:lnR>
                      <a:noFill/>
                    </a:lnR>
                    <a:lnT>
                      <a:noFill/>
                    </a:lnT>
                    <a:lnB>
                      <a:noFill/>
                    </a:lnB>
                  </a:tcPr>
                </a:tc>
                <a:tc>
                  <a:txBody>
                    <a:bodyPr/>
                    <a:lstStyle/>
                    <a:p>
                      <a:pPr algn="l" fontAlgn="b"/>
                      <a:r>
                        <a:rPr lang="en-US" sz="1800" b="0" i="0" u="none" strike="noStrike">
                          <a:solidFill>
                            <a:srgbClr val="FF0000"/>
                          </a:solidFill>
                          <a:latin typeface="Calibri"/>
                        </a:rPr>
                        <a:t>Baerbel Eckelmann</a:t>
                      </a:r>
                    </a:p>
                  </a:txBody>
                  <a:tcPr marL="5515" marR="5515" marT="5515" marB="0" anchor="b">
                    <a:lnL>
                      <a:noFill/>
                    </a:lnL>
                    <a:lnR>
                      <a:noFill/>
                    </a:lnR>
                    <a:lnT>
                      <a:noFill/>
                    </a:lnT>
                    <a:lnB>
                      <a:noFill/>
                    </a:lnB>
                  </a:tcPr>
                </a:tc>
                <a:tc>
                  <a:txBody>
                    <a:bodyPr/>
                    <a:lstStyle/>
                    <a:p>
                      <a:pPr algn="l" fontAlgn="b"/>
                      <a:endParaRPr lang="en-US" sz="1800" b="0" i="0" u="none" strike="noStrike" dirty="0">
                        <a:solidFill>
                          <a:srgbClr val="FF0000"/>
                        </a:solidFill>
                        <a:latin typeface="Calibri"/>
                      </a:endParaRPr>
                    </a:p>
                  </a:txBody>
                  <a:tcPr marL="5515" marR="5515" marT="5515" marB="0" anchor="b">
                    <a:lnL>
                      <a:noFill/>
                    </a:lnL>
                    <a:lnR>
                      <a:noFill/>
                    </a:lnR>
                    <a:lnT>
                      <a:noFill/>
                    </a:lnT>
                    <a:lnB>
                      <a:noFill/>
                    </a:lnB>
                  </a:tcPr>
                </a:tc>
                <a:tc>
                  <a:txBody>
                    <a:bodyPr/>
                    <a:lstStyle/>
                    <a:p>
                      <a:pPr algn="l" fontAlgn="b"/>
                      <a:r>
                        <a:rPr lang="en-US" sz="1800" b="0" i="0" u="none" strike="noStrike">
                          <a:solidFill>
                            <a:srgbClr val="FF0000"/>
                          </a:solidFill>
                          <a:latin typeface="Calibri"/>
                        </a:rPr>
                        <a:t>Research Manager</a:t>
                      </a:r>
                    </a:p>
                  </a:txBody>
                  <a:tcPr marL="5515" marR="5515" marT="5515" marB="0" anchor="b">
                    <a:lnL>
                      <a:noFill/>
                    </a:lnL>
                    <a:lnR>
                      <a:noFill/>
                    </a:lnR>
                    <a:lnT>
                      <a:noFill/>
                    </a:lnT>
                    <a:lnB>
                      <a:noFill/>
                    </a:lnB>
                  </a:tcPr>
                </a:tc>
                <a:tc>
                  <a:txBody>
                    <a:bodyPr/>
                    <a:lstStyle/>
                    <a:p>
                      <a:pPr algn="l" fontAlgn="b"/>
                      <a:r>
                        <a:rPr lang="en-US" sz="1800" b="0" i="0" u="none" strike="noStrike">
                          <a:solidFill>
                            <a:srgbClr val="FF0000"/>
                          </a:solidFill>
                          <a:latin typeface="Calibri"/>
                        </a:rPr>
                        <a:t>Office of Assessment and Planning</a:t>
                      </a:r>
                    </a:p>
                  </a:txBody>
                  <a:tcPr marL="5515" marR="5515" marT="5515" marB="0" anchor="b">
                    <a:lnL>
                      <a:noFill/>
                    </a:lnL>
                    <a:lnR>
                      <a:noFill/>
                    </a:lnR>
                    <a:lnT>
                      <a:noFill/>
                    </a:lnT>
                    <a:lnB>
                      <a:noFill/>
                    </a:lnB>
                  </a:tcPr>
                </a:tc>
                <a:tc>
                  <a:txBody>
                    <a:bodyPr/>
                    <a:lstStyle/>
                    <a:p>
                      <a:pPr algn="l" fontAlgn="b"/>
                      <a:r>
                        <a:rPr lang="en-US" sz="1800" b="0" i="0" u="none" strike="noStrike">
                          <a:solidFill>
                            <a:srgbClr val="FF0000"/>
                          </a:solidFill>
                          <a:latin typeface="Calibri"/>
                        </a:rPr>
                        <a:t>QSIU University</a:t>
                      </a:r>
                    </a:p>
                  </a:txBody>
                  <a:tcPr marL="5515" marR="5515" marT="5515" marB="0" anchor="b">
                    <a:lnL>
                      <a:noFill/>
                    </a:lnL>
                    <a:lnR>
                      <a:noFill/>
                    </a:lnR>
                    <a:lnT>
                      <a:noFill/>
                    </a:lnT>
                    <a:lnB>
                      <a:noFill/>
                    </a:lnB>
                  </a:tcPr>
                </a:tc>
                <a:tc>
                  <a:txBody>
                    <a:bodyPr/>
                    <a:lstStyle/>
                    <a:p>
                      <a:pPr algn="l" fontAlgn="b"/>
                      <a:r>
                        <a:rPr lang="en-US" sz="1800" b="0" i="0" u="none" strike="noStrike" dirty="0">
                          <a:solidFill>
                            <a:srgbClr val="FF0000"/>
                          </a:solidFill>
                          <a:latin typeface="Calibri"/>
                        </a:rPr>
                        <a:t>Germany</a:t>
                      </a:r>
                    </a:p>
                  </a:txBody>
                  <a:tcPr marL="5515" marR="5515" marT="5515" marB="0" anchor="b">
                    <a:lnL>
                      <a:noFill/>
                    </a:lnL>
                    <a:lnR>
                      <a:noFill/>
                    </a:lnR>
                    <a:lnT>
                      <a:noFill/>
                    </a:lnT>
                    <a:lnB>
                      <a:noFill/>
                    </a:lnB>
                  </a:tcPr>
                </a:tc>
                <a:tc>
                  <a:txBody>
                    <a:bodyPr/>
                    <a:lstStyle/>
                    <a:p>
                      <a:pPr algn="l" fontAlgn="b"/>
                      <a:r>
                        <a:rPr lang="en-US" sz="1800" b="0" i="0" u="sng" strike="noStrike" dirty="0">
                          <a:solidFill>
                            <a:srgbClr val="0000FF"/>
                          </a:solidFill>
                          <a:latin typeface="Calibri"/>
                          <a:hlinkClick r:id="rId2"/>
                        </a:rPr>
                        <a:t>baerbel@qs.com</a:t>
                      </a:r>
                      <a:endParaRPr lang="en-US" sz="1800" b="0" i="0" u="sng" strike="noStrike" dirty="0">
                        <a:solidFill>
                          <a:srgbClr val="0000FF"/>
                        </a:solidFill>
                        <a:latin typeface="Calibri"/>
                      </a:endParaRPr>
                    </a:p>
                  </a:txBody>
                  <a:tcPr marL="5515" marR="5515" marT="5515" marB="0" anchor="b">
                    <a:lnL>
                      <a:noFill/>
                    </a:lnL>
                    <a:lnR>
                      <a:noFill/>
                    </a:lnR>
                    <a:lnT>
                      <a:noFill/>
                    </a:lnT>
                    <a:lnB>
                      <a:noFill/>
                    </a:lnB>
                  </a:tcPr>
                </a:tc>
                <a:tc>
                  <a:txBody>
                    <a:bodyPr/>
                    <a:lstStyle/>
                    <a:p>
                      <a:pPr algn="r" fontAlgn="b"/>
                      <a:r>
                        <a:rPr lang="en-US" sz="1800" b="0" i="0" u="none" strike="noStrike" dirty="0">
                          <a:solidFill>
                            <a:srgbClr val="FF0000"/>
                          </a:solidFill>
                          <a:latin typeface="Calibri"/>
                        </a:rPr>
                        <a:t>447744400111</a:t>
                      </a:r>
                    </a:p>
                  </a:txBody>
                  <a:tcPr marL="5515" marR="5515" marT="5515" marB="0" anchor="b">
                    <a:lnL>
                      <a:noFill/>
                    </a:lnL>
                    <a:lnR>
                      <a:noFill/>
                    </a:lnR>
                    <a:lnT>
                      <a:noFill/>
                    </a:lnT>
                    <a:lnB>
                      <a:noFill/>
                    </a:lnB>
                  </a:tcPr>
                </a:tc>
              </a:tr>
            </a:tbl>
          </a:graphicData>
        </a:graphic>
      </p:graphicFrame>
      <p:pic>
        <p:nvPicPr>
          <p:cNvPr id="5" name="Picture 2" descr="http://www.qs.com/wp-content/uploads/2014/06/rankings_explained.jpg"/>
          <p:cNvPicPr>
            <a:picLocks noChangeAspect="1" noChangeArrowheads="1"/>
          </p:cNvPicPr>
          <p:nvPr/>
        </p:nvPicPr>
        <p:blipFill>
          <a:blip r:embed="rId3"/>
          <a:srcRect l="20000" t="21053" r="20000" b="22807"/>
          <a:stretch>
            <a:fillRect/>
          </a:stretch>
        </p:blipFill>
        <p:spPr bwMode="auto">
          <a:xfrm>
            <a:off x="6400800" y="6096000"/>
            <a:ext cx="2514600" cy="6096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 to understand the Statistics</a:t>
            </a:r>
            <a:endParaRPr lang="en-US" dirty="0"/>
          </a:p>
        </p:txBody>
      </p:sp>
      <p:sp>
        <p:nvSpPr>
          <p:cNvPr id="3" name="Content Placeholder 2"/>
          <p:cNvSpPr>
            <a:spLocks noGrp="1"/>
          </p:cNvSpPr>
          <p:nvPr>
            <p:ph sz="quarter" idx="1"/>
          </p:nvPr>
        </p:nvSpPr>
        <p:spPr/>
        <p:txBody>
          <a:bodyPr>
            <a:noAutofit/>
          </a:bodyPr>
          <a:lstStyle/>
          <a:p>
            <a:r>
              <a:rPr lang="en-US" sz="4800" dirty="0" smtClean="0"/>
              <a:t>They Provide us a document to understand the required statistics. </a:t>
            </a:r>
          </a:p>
          <a:p>
            <a:r>
              <a:rPr lang="en-US" sz="4800" dirty="0" smtClean="0"/>
              <a:t>In the following slides, a sample of these definitions will be shown.</a:t>
            </a:r>
            <a:endParaRPr lang="en-US" sz="4800" dirty="0"/>
          </a:p>
        </p:txBody>
      </p:sp>
      <p:pic>
        <p:nvPicPr>
          <p:cNvPr id="4" name="Picture 2" descr="http://www.qs.com/wp-content/uploads/2014/06/rankings_explained.jpg"/>
          <p:cNvPicPr>
            <a:picLocks noChangeAspect="1" noChangeArrowheads="1"/>
          </p:cNvPicPr>
          <p:nvPr/>
        </p:nvPicPr>
        <p:blipFill>
          <a:blip r:embed="rId2"/>
          <a:srcRect l="20000" t="21053" r="20000" b="22807"/>
          <a:stretch>
            <a:fillRect/>
          </a:stretch>
        </p:blipFill>
        <p:spPr bwMode="auto">
          <a:xfrm>
            <a:off x="6629400" y="6019800"/>
            <a:ext cx="2514600" cy="6096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QS Data Definitions</a:t>
            </a:r>
            <a:endParaRPr lang="en-US" dirty="0"/>
          </a:p>
        </p:txBody>
      </p:sp>
      <p:sp>
        <p:nvSpPr>
          <p:cNvPr id="3" name="Content Placeholder 2"/>
          <p:cNvSpPr>
            <a:spLocks noGrp="1"/>
          </p:cNvSpPr>
          <p:nvPr>
            <p:ph sz="quarter" idx="1"/>
          </p:nvPr>
        </p:nvSpPr>
        <p:spPr/>
        <p:txBody>
          <a:bodyPr/>
          <a:lstStyle/>
          <a:p>
            <a:r>
              <a:rPr lang="en-US" b="1" dirty="0" smtClean="0">
                <a:solidFill>
                  <a:srgbClr val="C00000"/>
                </a:solidFill>
              </a:rPr>
              <a:t>Full time</a:t>
            </a:r>
            <a:r>
              <a:rPr lang="en-US" dirty="0" smtClean="0"/>
              <a:t>: Standard number of working/study units</a:t>
            </a:r>
          </a:p>
          <a:p>
            <a:r>
              <a:rPr lang="en-US" dirty="0" smtClean="0"/>
              <a:t>Full Time Equivalent (FTE): </a:t>
            </a:r>
          </a:p>
          <a:p>
            <a:pPr lvl="1"/>
            <a:r>
              <a:rPr lang="en-US" dirty="0" smtClean="0">
                <a:solidFill>
                  <a:srgbClr val="C00000"/>
                </a:solidFill>
              </a:rPr>
              <a:t>Full Time Equivalent (FTE) is the total number of full-time personnel it would take to meet the commitments currently met by both the full-time and part-time personnel. If there are no part-time personnel, then FTE No. is equal to the headcount No..</a:t>
            </a:r>
          </a:p>
          <a:p>
            <a:pPr lvl="1"/>
            <a:r>
              <a:rPr lang="en-US" dirty="0" smtClean="0">
                <a:solidFill>
                  <a:srgbClr val="C00000"/>
                </a:solidFill>
              </a:rPr>
              <a:t>A student/staff can be represented more than once as an FTE – if a student/staff is taking a full-time program and a part-time program, he/she will be counted into the Full-Time Headcount AND Part- Time Headcount.</a:t>
            </a:r>
          </a:p>
          <a:p>
            <a:pPr lvl="1"/>
            <a:endParaRPr lang="en-US" dirty="0">
              <a:solidFill>
                <a:srgbClr val="C00000"/>
              </a:solidFill>
            </a:endParaRPr>
          </a:p>
        </p:txBody>
      </p:sp>
      <p:pic>
        <p:nvPicPr>
          <p:cNvPr id="4" name="Picture 2" descr="http://www.qs.com/wp-content/uploads/2014/06/rankings_explained.jpg"/>
          <p:cNvPicPr>
            <a:picLocks noChangeAspect="1" noChangeArrowheads="1"/>
          </p:cNvPicPr>
          <p:nvPr/>
        </p:nvPicPr>
        <p:blipFill>
          <a:blip r:embed="rId2"/>
          <a:srcRect l="20000" t="21053" r="20000" b="22807"/>
          <a:stretch>
            <a:fillRect/>
          </a:stretch>
        </p:blipFill>
        <p:spPr bwMode="auto">
          <a:xfrm>
            <a:off x="6400800" y="6019800"/>
            <a:ext cx="2514600" cy="6096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FTE = full-time count + (part-time count/3)</a:t>
            </a:r>
            <a:endParaRPr lang="en-US" dirty="0"/>
          </a:p>
        </p:txBody>
      </p:sp>
      <p:sp>
        <p:nvSpPr>
          <p:cNvPr id="3" name="Content Placeholder 2"/>
          <p:cNvSpPr>
            <a:spLocks noGrp="1"/>
          </p:cNvSpPr>
          <p:nvPr>
            <p:ph sz="quarter" idx="1"/>
          </p:nvPr>
        </p:nvSpPr>
        <p:spPr/>
        <p:txBody>
          <a:bodyPr>
            <a:normAutofit fontScale="92500" lnSpcReduction="10000"/>
          </a:bodyPr>
          <a:lstStyle/>
          <a:p>
            <a:r>
              <a:rPr lang="en-US" b="1" dirty="0" smtClean="0"/>
              <a:t>Example</a:t>
            </a:r>
          </a:p>
          <a:p>
            <a:pPr>
              <a:buNone/>
            </a:pPr>
            <a:r>
              <a:rPr lang="en-US" dirty="0" smtClean="0"/>
              <a:t>number of full-time local faculty student/staff = 3000</a:t>
            </a:r>
          </a:p>
          <a:p>
            <a:pPr>
              <a:buNone/>
            </a:pPr>
            <a:r>
              <a:rPr lang="en-US" dirty="0" smtClean="0"/>
              <a:t>number of part-time local faculty student/staff = 100</a:t>
            </a:r>
          </a:p>
          <a:p>
            <a:pPr>
              <a:buNone/>
            </a:pPr>
            <a:r>
              <a:rPr lang="en-US" dirty="0" smtClean="0"/>
              <a:t>number of full-time international faculty student/staff = 800</a:t>
            </a:r>
          </a:p>
          <a:p>
            <a:pPr>
              <a:buNone/>
            </a:pPr>
            <a:r>
              <a:rPr lang="en-US" dirty="0" smtClean="0"/>
              <a:t>number of part-time international faculty student/staff = 50</a:t>
            </a:r>
          </a:p>
          <a:p>
            <a:pPr>
              <a:buNone/>
            </a:pPr>
            <a:r>
              <a:rPr lang="en-US" dirty="0" smtClean="0"/>
              <a:t>Headcount number of faculty student/staff = (3000 + 800) + (100 + 50) = 3950</a:t>
            </a:r>
          </a:p>
          <a:p>
            <a:pPr>
              <a:buNone/>
            </a:pPr>
            <a:r>
              <a:rPr lang="en-US" dirty="0" smtClean="0"/>
              <a:t>FTE of faculty student/staff = (3000 + 800) + ((100 + 50)/3) = 3850</a:t>
            </a:r>
            <a:endParaRPr lang="en-US" dirty="0"/>
          </a:p>
        </p:txBody>
      </p:sp>
      <p:pic>
        <p:nvPicPr>
          <p:cNvPr id="4" name="Picture 2" descr="http://www.qs.com/wp-content/uploads/2014/06/rankings_explained.jpg"/>
          <p:cNvPicPr>
            <a:picLocks noChangeAspect="1" noChangeArrowheads="1"/>
          </p:cNvPicPr>
          <p:nvPr/>
        </p:nvPicPr>
        <p:blipFill>
          <a:blip r:embed="rId2"/>
          <a:srcRect l="20000" t="21053" r="20000" b="22807"/>
          <a:stretch>
            <a:fillRect/>
          </a:stretch>
        </p:blipFill>
        <p:spPr bwMode="auto">
          <a:xfrm>
            <a:off x="6400800" y="5791200"/>
            <a:ext cx="2514600" cy="6096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QS Data Definitions: Average Fees</a:t>
            </a:r>
            <a:endParaRPr lang="en-US" dirty="0"/>
          </a:p>
        </p:txBody>
      </p:sp>
      <p:sp>
        <p:nvSpPr>
          <p:cNvPr id="3" name="Content Placeholder 2"/>
          <p:cNvSpPr>
            <a:spLocks noGrp="1"/>
          </p:cNvSpPr>
          <p:nvPr>
            <p:ph sz="quarter" idx="1"/>
          </p:nvPr>
        </p:nvSpPr>
        <p:spPr/>
        <p:txBody>
          <a:bodyPr/>
          <a:lstStyle/>
          <a:p>
            <a:r>
              <a:rPr lang="en-US" dirty="0" smtClean="0"/>
              <a:t>The average tuition fees is fees per academic year (usually </a:t>
            </a:r>
            <a:r>
              <a:rPr lang="en-US" b="1" dirty="0" smtClean="0">
                <a:solidFill>
                  <a:srgbClr val="C00000"/>
                </a:solidFill>
              </a:rPr>
              <a:t>two semesters</a:t>
            </a:r>
            <a:r>
              <a:rPr lang="en-US" dirty="0" smtClean="0"/>
              <a:t>) that a local/international student would be expected to pay for an undergraduate/postgraduate program, with ‘program’ referring to the complete range of courses contributing to a degree/postgraduate degree. </a:t>
            </a:r>
          </a:p>
          <a:p>
            <a:r>
              <a:rPr lang="en-US" dirty="0" smtClean="0"/>
              <a:t>Please include all compulsory annual fees a local/international undergraduate/postgraduate student is expected to pay.</a:t>
            </a:r>
            <a:endParaRPr lang="en-US" dirty="0"/>
          </a:p>
        </p:txBody>
      </p:sp>
      <p:pic>
        <p:nvPicPr>
          <p:cNvPr id="4" name="Picture 2" descr="http://www.qs.com/wp-content/uploads/2014/06/rankings_explained.jpg"/>
          <p:cNvPicPr>
            <a:picLocks noChangeAspect="1" noChangeArrowheads="1"/>
          </p:cNvPicPr>
          <p:nvPr/>
        </p:nvPicPr>
        <p:blipFill>
          <a:blip r:embed="rId2"/>
          <a:srcRect l="20000" t="21053" r="20000" b="22807"/>
          <a:stretch>
            <a:fillRect/>
          </a:stretch>
        </p:blipFill>
        <p:spPr bwMode="auto">
          <a:xfrm>
            <a:off x="6400800" y="6096000"/>
            <a:ext cx="2514600" cy="6096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QS Data Definitions: Calculation of Average Fees</a:t>
            </a:r>
            <a:endParaRPr lang="en-US" dirty="0"/>
          </a:p>
        </p:txBody>
      </p:sp>
      <p:sp>
        <p:nvSpPr>
          <p:cNvPr id="3" name="Content Placeholder 2"/>
          <p:cNvSpPr>
            <a:spLocks noGrp="1"/>
          </p:cNvSpPr>
          <p:nvPr>
            <p:ph sz="quarter" idx="1"/>
          </p:nvPr>
        </p:nvSpPr>
        <p:spPr/>
        <p:txBody>
          <a:bodyPr>
            <a:normAutofit fontScale="92500"/>
          </a:bodyPr>
          <a:lstStyle/>
          <a:p>
            <a:pPr marL="571500" indent="-571500">
              <a:buFont typeface="+mj-lt"/>
              <a:buAutoNum type="romanUcPeriod"/>
            </a:pPr>
            <a:r>
              <a:rPr lang="en-US" dirty="0" smtClean="0"/>
              <a:t>Calculation by program : = Sum of all yearly fees for each program ÷ Number of programs, Remove outliers </a:t>
            </a:r>
            <a:r>
              <a:rPr lang="en-US" dirty="0" err="1" smtClean="0"/>
              <a:t>eg</a:t>
            </a:r>
            <a:r>
              <a:rPr lang="en-US" dirty="0" smtClean="0"/>
              <a:t> a certain medical program offered with an exceptionally high fee</a:t>
            </a:r>
          </a:p>
          <a:p>
            <a:pPr marL="571500" indent="-571500">
              <a:buFont typeface="+mj-lt"/>
              <a:buAutoNum type="romanUcPeriod"/>
            </a:pPr>
            <a:r>
              <a:rPr lang="en-US" dirty="0" smtClean="0"/>
              <a:t>Calculation by fee level : = (Fee level × Number of students paying this level) ÷ Total number of students</a:t>
            </a:r>
          </a:p>
          <a:p>
            <a:pPr marL="571500" indent="-571500">
              <a:buFont typeface="+mj-lt"/>
              <a:buAutoNum type="romanUcPeriod"/>
            </a:pPr>
            <a:r>
              <a:rPr lang="en-US" dirty="0" smtClean="0"/>
              <a:t>Calculation by median : = (Highest in total range + Lowest in total range) ÷ 2   Suitable for distribution with outliers</a:t>
            </a:r>
          </a:p>
          <a:p>
            <a:pPr marL="571500" indent="-571500">
              <a:buFont typeface="+mj-lt"/>
              <a:buAutoNum type="romanUcPeriod"/>
            </a:pPr>
            <a:r>
              <a:rPr lang="en-US" dirty="0" smtClean="0"/>
              <a:t>Calculation by mode : = The value that appears the most</a:t>
            </a:r>
            <a:endParaRPr lang="en-US" dirty="0"/>
          </a:p>
        </p:txBody>
      </p:sp>
      <p:pic>
        <p:nvPicPr>
          <p:cNvPr id="4" name="Picture 2" descr="http://www.qs.com/wp-content/uploads/2014/06/rankings_explained.jpg"/>
          <p:cNvPicPr>
            <a:picLocks noChangeAspect="1" noChangeArrowheads="1"/>
          </p:cNvPicPr>
          <p:nvPr/>
        </p:nvPicPr>
        <p:blipFill>
          <a:blip r:embed="rId2"/>
          <a:srcRect l="20000" t="21053" r="20000" b="22807"/>
          <a:stretch>
            <a:fillRect/>
          </a:stretch>
        </p:blipFill>
        <p:spPr bwMode="auto">
          <a:xfrm>
            <a:off x="6400800" y="6019800"/>
            <a:ext cx="2514600" cy="6096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b="1" dirty="0" smtClean="0">
                <a:effectLst>
                  <a:outerShdw blurRad="38100" dist="38100" dir="2700000" algn="tl">
                    <a:srgbClr val="000000">
                      <a:alpha val="43137"/>
                    </a:srgbClr>
                  </a:outerShdw>
                </a:effectLst>
              </a:rPr>
              <a:t>    What is QS</a:t>
            </a:r>
            <a:endParaRPr lang="en-US" dirty="0"/>
          </a:p>
        </p:txBody>
      </p:sp>
      <p:sp>
        <p:nvSpPr>
          <p:cNvPr id="3" name="Content Placeholder 2"/>
          <p:cNvSpPr>
            <a:spLocks noGrp="1"/>
          </p:cNvSpPr>
          <p:nvPr>
            <p:ph sz="quarter" idx="1"/>
          </p:nvPr>
        </p:nvSpPr>
        <p:spPr/>
        <p:txBody>
          <a:bodyPr>
            <a:normAutofit lnSpcReduction="10000"/>
          </a:bodyPr>
          <a:lstStyle/>
          <a:p>
            <a:pPr algn="just"/>
            <a:r>
              <a:rPr lang="en-US" sz="3200" dirty="0" smtClean="0"/>
              <a:t>QS World University Rankings®, an annual league table of the top 600 universities in the world, is arguably the best-known and respected rankings of its kind. Compiled by QS in close consultation with an international advisory board of leading academics, the rankings are widely referenced by prospective and current students, university professionals and governments around the world.</a:t>
            </a:r>
            <a:endParaRPr lang="en-US" sz="3200" b="1" i="1" dirty="0" smtClean="0">
              <a:solidFill>
                <a:srgbClr val="C00000"/>
              </a:solidFill>
            </a:endParaRPr>
          </a:p>
        </p:txBody>
      </p:sp>
      <p:pic>
        <p:nvPicPr>
          <p:cNvPr id="5" name="Picture 2" descr="http://www.qs.com/wp-content/uploads/2014/06/rankings_explained.jpg"/>
          <p:cNvPicPr>
            <a:picLocks noChangeAspect="1" noChangeArrowheads="1"/>
          </p:cNvPicPr>
          <p:nvPr/>
        </p:nvPicPr>
        <p:blipFill>
          <a:blip r:embed="rId2"/>
          <a:srcRect l="20000" t="21053" r="20000" b="22807"/>
          <a:stretch>
            <a:fillRect/>
          </a:stretch>
        </p:blipFill>
        <p:spPr bwMode="auto">
          <a:xfrm>
            <a:off x="152400" y="304800"/>
            <a:ext cx="2514600" cy="6096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QS Data Definitions: Faculty Staff</a:t>
            </a:r>
            <a:endParaRPr lang="en-US" dirty="0"/>
          </a:p>
        </p:txBody>
      </p:sp>
      <p:sp>
        <p:nvSpPr>
          <p:cNvPr id="3" name="Content Placeholder 2"/>
          <p:cNvSpPr>
            <a:spLocks noGrp="1"/>
          </p:cNvSpPr>
          <p:nvPr>
            <p:ph sz="quarter" idx="1"/>
          </p:nvPr>
        </p:nvSpPr>
        <p:spPr/>
        <p:txBody>
          <a:bodyPr>
            <a:normAutofit fontScale="62500" lnSpcReduction="20000"/>
          </a:bodyPr>
          <a:lstStyle/>
          <a:p>
            <a:pPr marL="571500" indent="-571500">
              <a:buFont typeface="+mj-lt"/>
              <a:buAutoNum type="romanUcPeriod"/>
            </a:pPr>
            <a:r>
              <a:rPr lang="en-US" dirty="0" smtClean="0"/>
              <a:t>Total number of academic faculty staff who are responsible for planning, directing and undertaking academic teaching only, research only or both academic teaching and research within Higher Education Institutions.</a:t>
            </a:r>
          </a:p>
          <a:p>
            <a:pPr marL="571500" indent="-571500">
              <a:buFont typeface="+mj-lt"/>
              <a:buAutoNum type="romanUcPeriod"/>
            </a:pPr>
            <a:r>
              <a:rPr lang="en-US" dirty="0" smtClean="0"/>
              <a:t>Please include: vice-chancellors, deputy vice-chancellors, principals and deputy principals, professors, heads of school, associate professors, assistant professors, principal lecturers, readers, tutors, researchers, research fellows or postdoctoral researchers who contribute to teaching or research or both at your university for a minimum period of at least three months.</a:t>
            </a:r>
          </a:p>
          <a:p>
            <a:pPr marL="571500" indent="-571500">
              <a:buFont typeface="+mj-lt"/>
              <a:buAutoNum type="romanUcPeriod"/>
            </a:pPr>
            <a:r>
              <a:rPr lang="en-US" dirty="0" smtClean="0"/>
              <a:t>Please exclude: research assistants¹, PhD students who contribute to teaching, hospital residents who do not teach and/or undertake research in addition to clinical duties, exchange scholars and visiting faculty staff who are members of a university other than yours.</a:t>
            </a:r>
          </a:p>
          <a:p>
            <a:pPr marL="571500" indent="-571500">
              <a:buFont typeface="+mj-lt"/>
              <a:buAutoNum type="romanUcPeriod"/>
            </a:pPr>
            <a:r>
              <a:rPr lang="en-US" dirty="0" smtClean="0"/>
              <a:t>Off-shore academic faculty staff and staff that hold an academic post but are not active due to retirement or honorary appointment should also be excluded.</a:t>
            </a:r>
          </a:p>
          <a:p>
            <a:pPr marL="571500" indent="-571500">
              <a:buFont typeface="+mj-lt"/>
              <a:buAutoNum type="romanUcPeriod"/>
            </a:pPr>
            <a:r>
              <a:rPr lang="en-US" dirty="0" smtClean="0"/>
              <a:t> The important distinction for us is that staff counted as ‘research only’ should be academically involved in that research and should be likely to publish research outputs. A research assistant, in our understanding, is any individual who is not conducting their own research and is therefore not likely to publish research outputs. Said individual is (only) involved in research in terms of operational execution, such as a lab technician or equipment operator.</a:t>
            </a:r>
            <a:endParaRPr lang="en-US" dirty="0"/>
          </a:p>
        </p:txBody>
      </p:sp>
      <p:pic>
        <p:nvPicPr>
          <p:cNvPr id="4" name="Picture 2" descr="http://www.qs.com/wp-content/uploads/2014/06/rankings_explained.jpg"/>
          <p:cNvPicPr>
            <a:picLocks noChangeAspect="1" noChangeArrowheads="1"/>
          </p:cNvPicPr>
          <p:nvPr/>
        </p:nvPicPr>
        <p:blipFill>
          <a:blip r:embed="rId2"/>
          <a:srcRect l="20000" t="21053" r="20000" b="22807"/>
          <a:stretch>
            <a:fillRect/>
          </a:stretch>
        </p:blipFill>
        <p:spPr bwMode="auto">
          <a:xfrm>
            <a:off x="6400800" y="5943600"/>
            <a:ext cx="2514600" cy="6096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QS Data Definitions: International Faculty Staff</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Number of academic faculty staff who contributes to academic teaching or research or both at your university for a minimum period of at least three months and who are of foreign nationality.</a:t>
            </a:r>
          </a:p>
          <a:p>
            <a:r>
              <a:rPr lang="en-US" dirty="0" smtClean="0"/>
              <a:t>The term ‘international’ is hereby determined by citizenship.</a:t>
            </a:r>
          </a:p>
          <a:p>
            <a:r>
              <a:rPr lang="en-US" dirty="0" smtClean="0"/>
              <a:t>For EU countries, this includes all foreign nationals, even if from another EU state.</a:t>
            </a:r>
          </a:p>
          <a:p>
            <a:r>
              <a:rPr lang="en-US" dirty="0" smtClean="0"/>
              <a:t>In Hong Kong, this includes professors from Mainland China.</a:t>
            </a:r>
          </a:p>
          <a:p>
            <a:r>
              <a:rPr lang="en-US" dirty="0" smtClean="0"/>
              <a:t>Inclusion and exclusion mirrors those for academic faculty staff.</a:t>
            </a:r>
          </a:p>
          <a:p>
            <a:r>
              <a:rPr lang="en-US" dirty="0" smtClean="0"/>
              <a:t>It is important to note that visiting international faculty staff who are of foreign origin but members of a university other than yours should NOT be counted under this category.</a:t>
            </a:r>
          </a:p>
          <a:p>
            <a:r>
              <a:rPr lang="en-US" dirty="0" smtClean="0"/>
              <a:t>In case of dual citizenship, the ‘deciding’ criteria should be ‘citizenship obtained through birth’, basically first passport obtained.</a:t>
            </a:r>
            <a:endParaRPr lang="en-US" dirty="0"/>
          </a:p>
        </p:txBody>
      </p:sp>
      <p:pic>
        <p:nvPicPr>
          <p:cNvPr id="4" name="Picture 2" descr="http://www.qs.com/wp-content/uploads/2014/06/rankings_explained.jpg"/>
          <p:cNvPicPr>
            <a:picLocks noChangeAspect="1" noChangeArrowheads="1"/>
          </p:cNvPicPr>
          <p:nvPr/>
        </p:nvPicPr>
        <p:blipFill>
          <a:blip r:embed="rId2"/>
          <a:srcRect l="20000" t="21053" r="20000" b="22807"/>
          <a:stretch>
            <a:fillRect/>
          </a:stretch>
        </p:blipFill>
        <p:spPr bwMode="auto">
          <a:xfrm>
            <a:off x="6324600" y="6019800"/>
            <a:ext cx="2514600" cy="6096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QS Data Definitions: Undergraduate Students</a:t>
            </a:r>
            <a:endParaRPr lang="en-US" dirty="0"/>
          </a:p>
        </p:txBody>
      </p:sp>
      <p:sp>
        <p:nvSpPr>
          <p:cNvPr id="3" name="Content Placeholder 2"/>
          <p:cNvSpPr>
            <a:spLocks noGrp="1"/>
          </p:cNvSpPr>
          <p:nvPr>
            <p:ph sz="quarter" idx="1"/>
          </p:nvPr>
        </p:nvSpPr>
        <p:spPr/>
        <p:txBody>
          <a:bodyPr>
            <a:normAutofit/>
          </a:bodyPr>
          <a:lstStyle/>
          <a:p>
            <a:r>
              <a:rPr lang="en-US" dirty="0" smtClean="0"/>
              <a:t>Total number of students pursuing a Bachelor’s level or equivalent degree.</a:t>
            </a:r>
          </a:p>
          <a:p>
            <a:r>
              <a:rPr lang="en-US" dirty="0" smtClean="0"/>
              <a:t>This includes </a:t>
            </a:r>
            <a:r>
              <a:rPr lang="en-US" dirty="0" err="1" smtClean="0"/>
              <a:t>programmes</a:t>
            </a:r>
            <a:r>
              <a:rPr lang="en-US" dirty="0" smtClean="0"/>
              <a:t> designed to provide intermediate academic and/or professional knowledge, skills and competencies leading to a first tertiary degree or equivalent qualification. (UNESCO ISCED-2011 Level 6)</a:t>
            </a:r>
          </a:p>
          <a:p>
            <a:r>
              <a:rPr lang="en-US" dirty="0" smtClean="0"/>
              <a:t>This excludes certificates/diplomas and associate’s degrees</a:t>
            </a:r>
            <a:r>
              <a:rPr lang="en-US" dirty="0" smtClean="0"/>
              <a:t>.</a:t>
            </a:r>
            <a:endParaRPr lang="en-US" dirty="0" smtClean="0"/>
          </a:p>
        </p:txBody>
      </p:sp>
      <p:pic>
        <p:nvPicPr>
          <p:cNvPr id="4" name="Picture 2" descr="http://www.qs.com/wp-content/uploads/2014/06/rankings_explained.jpg"/>
          <p:cNvPicPr>
            <a:picLocks noChangeAspect="1" noChangeArrowheads="1"/>
          </p:cNvPicPr>
          <p:nvPr/>
        </p:nvPicPr>
        <p:blipFill>
          <a:blip r:embed="rId2"/>
          <a:srcRect l="20000" t="21053" r="20000" b="22807"/>
          <a:stretch>
            <a:fillRect/>
          </a:stretch>
        </p:blipFill>
        <p:spPr bwMode="auto">
          <a:xfrm>
            <a:off x="6400800" y="6019800"/>
            <a:ext cx="2514600" cy="60960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rmAutofit fontScale="90000"/>
          </a:bodyPr>
          <a:lstStyle/>
          <a:p>
            <a:r>
              <a:rPr lang="en-US" dirty="0" smtClean="0"/>
              <a:t>QS Data Definitions: Undergraduate International Students</a:t>
            </a:r>
            <a:endParaRPr lang="en-US" dirty="0"/>
          </a:p>
        </p:txBody>
      </p:sp>
      <p:sp>
        <p:nvSpPr>
          <p:cNvPr id="3" name="Content Placeholder 2"/>
          <p:cNvSpPr>
            <a:spLocks noGrp="1"/>
          </p:cNvSpPr>
          <p:nvPr>
            <p:ph sz="quarter" idx="1"/>
          </p:nvPr>
        </p:nvSpPr>
        <p:spPr>
          <a:xfrm>
            <a:off x="0" y="1371600"/>
            <a:ext cx="9144000" cy="5257800"/>
          </a:xfrm>
        </p:spPr>
        <p:txBody>
          <a:bodyPr>
            <a:noAutofit/>
          </a:bodyPr>
          <a:lstStyle/>
          <a:p>
            <a:r>
              <a:rPr lang="en-US" sz="2400" dirty="0" smtClean="0"/>
              <a:t>Number of undergraduate students who are foreign nationals and who spend at least three months at your university. (This figure is a proportion of the ‘total number of undergraduate students’.)</a:t>
            </a:r>
          </a:p>
          <a:p>
            <a:r>
              <a:rPr lang="en-US" sz="2400" dirty="0" smtClean="0"/>
              <a:t>The term ‘international’ is hereby determined by citizenship.</a:t>
            </a:r>
          </a:p>
          <a:p>
            <a:r>
              <a:rPr lang="en-US" sz="2400" dirty="0" smtClean="0"/>
              <a:t>For EU countries, this includes all foreign nationals, even nationals of other EU states.</a:t>
            </a:r>
          </a:p>
          <a:p>
            <a:r>
              <a:rPr lang="en-US" sz="2400" dirty="0" smtClean="0"/>
              <a:t>In Hong Kong, this includes students from Mainland China.</a:t>
            </a:r>
          </a:p>
          <a:p>
            <a:r>
              <a:rPr lang="en-US" sz="2400" dirty="0" smtClean="0"/>
              <a:t>In case of dual citizenship, the ‘deciding’ criteria should be ‘citizenship obtained through birth’, basically first passport obtained.</a:t>
            </a:r>
          </a:p>
          <a:p>
            <a:endParaRPr lang="en-US" sz="2400" dirty="0" smtClean="0"/>
          </a:p>
        </p:txBody>
      </p:sp>
      <p:pic>
        <p:nvPicPr>
          <p:cNvPr id="4" name="Picture 2" descr="http://www.qs.com/wp-content/uploads/2014/06/rankings_explained.jpg"/>
          <p:cNvPicPr>
            <a:picLocks noChangeAspect="1" noChangeArrowheads="1"/>
          </p:cNvPicPr>
          <p:nvPr/>
        </p:nvPicPr>
        <p:blipFill>
          <a:blip r:embed="rId2"/>
          <a:srcRect l="20000" t="21053" r="20000" b="22807"/>
          <a:stretch>
            <a:fillRect/>
          </a:stretch>
        </p:blipFill>
        <p:spPr bwMode="auto">
          <a:xfrm>
            <a:off x="6629400" y="6248400"/>
            <a:ext cx="2514600" cy="6096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rmAutofit fontScale="90000"/>
          </a:bodyPr>
          <a:lstStyle/>
          <a:p>
            <a:r>
              <a:rPr lang="en-US" dirty="0" smtClean="0"/>
              <a:t>QS Data Definitions: Undergraduate International Students</a:t>
            </a:r>
            <a:endParaRPr lang="en-US" dirty="0"/>
          </a:p>
        </p:txBody>
      </p:sp>
      <p:sp>
        <p:nvSpPr>
          <p:cNvPr id="3" name="Content Placeholder 2"/>
          <p:cNvSpPr>
            <a:spLocks noGrp="1"/>
          </p:cNvSpPr>
          <p:nvPr>
            <p:ph sz="quarter" idx="1"/>
          </p:nvPr>
        </p:nvSpPr>
        <p:spPr>
          <a:xfrm>
            <a:off x="0" y="1371600"/>
            <a:ext cx="9144000" cy="5257800"/>
          </a:xfrm>
        </p:spPr>
        <p:txBody>
          <a:bodyPr>
            <a:noAutofit/>
          </a:bodyPr>
          <a:lstStyle/>
          <a:p>
            <a:r>
              <a:rPr lang="en-US" sz="2400" dirty="0" smtClean="0"/>
              <a:t>As for summer school and/or language students, if they take up a particular (language) course that is outlined as ‘undergraduate degree program’ and the student can earn credits towards their final degree they should be included under ‘international undergraduate students’. Summer school and/or language students who take part in a course not contributing to a degree qualification should be counted under ‘Total International Students’.</a:t>
            </a:r>
          </a:p>
          <a:p>
            <a:r>
              <a:rPr lang="en-US" sz="2400" dirty="0" smtClean="0"/>
              <a:t>Foreign dual degree students can be included under ‘international undergraduate students’ if they </a:t>
            </a:r>
            <a:r>
              <a:rPr lang="en-US" sz="2400" dirty="0" err="1" smtClean="0"/>
              <a:t>fulfil</a:t>
            </a:r>
            <a:r>
              <a:rPr lang="en-US" sz="2400" dirty="0" smtClean="0"/>
              <a:t> above criteria, spend at least three months at your university, earn credits towards their final degree and have your university’s name written on their diploma.</a:t>
            </a:r>
          </a:p>
        </p:txBody>
      </p:sp>
      <p:pic>
        <p:nvPicPr>
          <p:cNvPr id="4" name="Picture 2" descr="http://www.qs.com/wp-content/uploads/2014/06/rankings_explained.jpg"/>
          <p:cNvPicPr>
            <a:picLocks noChangeAspect="1" noChangeArrowheads="1"/>
          </p:cNvPicPr>
          <p:nvPr/>
        </p:nvPicPr>
        <p:blipFill>
          <a:blip r:embed="rId2"/>
          <a:srcRect l="20000" t="21053" r="20000" b="22807"/>
          <a:stretch>
            <a:fillRect/>
          </a:stretch>
        </p:blipFill>
        <p:spPr bwMode="auto">
          <a:xfrm>
            <a:off x="6324600" y="6019800"/>
            <a:ext cx="2514600" cy="6096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rmAutofit fontScale="90000"/>
          </a:bodyPr>
          <a:lstStyle/>
          <a:p>
            <a:r>
              <a:rPr lang="en-US" dirty="0" smtClean="0"/>
              <a:t>QS Data Definitions: Undergraduate International Students</a:t>
            </a:r>
            <a:endParaRPr lang="en-US" dirty="0"/>
          </a:p>
        </p:txBody>
      </p:sp>
      <p:sp>
        <p:nvSpPr>
          <p:cNvPr id="3" name="Content Placeholder 2"/>
          <p:cNvSpPr>
            <a:spLocks noGrp="1"/>
          </p:cNvSpPr>
          <p:nvPr>
            <p:ph sz="quarter" idx="1"/>
          </p:nvPr>
        </p:nvSpPr>
        <p:spPr>
          <a:xfrm>
            <a:off x="0" y="1371600"/>
            <a:ext cx="9144000" cy="5257800"/>
          </a:xfrm>
        </p:spPr>
        <p:txBody>
          <a:bodyPr>
            <a:noAutofit/>
          </a:bodyPr>
          <a:lstStyle/>
          <a:p>
            <a:r>
              <a:rPr lang="en-US" sz="2400" dirty="0" smtClean="0"/>
              <a:t>As for summer school and/or language students, if they take up a particular (language) course that is outlined as ‘undergraduate degree program’ and the student can earn credits towards their final degree they should be included under ‘international undergraduate students’. Summer school and/or language students who take part in a course not contributing to a degree qualification should be counted under ‘Total International Students’.</a:t>
            </a:r>
          </a:p>
        </p:txBody>
      </p:sp>
      <p:pic>
        <p:nvPicPr>
          <p:cNvPr id="4" name="Picture 2" descr="http://www.qs.com/wp-content/uploads/2014/06/rankings_explained.jpg"/>
          <p:cNvPicPr>
            <a:picLocks noChangeAspect="1" noChangeArrowheads="1"/>
          </p:cNvPicPr>
          <p:nvPr/>
        </p:nvPicPr>
        <p:blipFill>
          <a:blip r:embed="rId2"/>
          <a:srcRect l="20000" t="21053" r="20000" b="22807"/>
          <a:stretch>
            <a:fillRect/>
          </a:stretch>
        </p:blipFill>
        <p:spPr bwMode="auto">
          <a:xfrm>
            <a:off x="6324600" y="6019800"/>
            <a:ext cx="2514600" cy="6096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smtClean="0"/>
              <a:t>QS Data Definitions: Undergraduate</a:t>
            </a:r>
            <a:br>
              <a:rPr lang="en-US" dirty="0" smtClean="0"/>
            </a:br>
            <a:r>
              <a:rPr lang="en-US" dirty="0" smtClean="0"/>
              <a:t>Exchange Students –</a:t>
            </a:r>
            <a:r>
              <a:rPr lang="en-US" b="1" dirty="0" smtClean="0">
                <a:solidFill>
                  <a:srgbClr val="C00000"/>
                </a:solidFill>
                <a:effectLst>
                  <a:outerShdw blurRad="38100" dist="38100" dir="2700000" algn="tl">
                    <a:srgbClr val="000000">
                      <a:alpha val="43137"/>
                    </a:srgbClr>
                  </a:outerShdw>
                </a:effectLst>
              </a:rPr>
              <a:t>Inbound</a:t>
            </a: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fontScale="92500"/>
          </a:bodyPr>
          <a:lstStyle/>
          <a:p>
            <a:r>
              <a:rPr lang="en-US" dirty="0" smtClean="0"/>
              <a:t>Number of undergraduate students attending your university on international exchange </a:t>
            </a:r>
            <a:r>
              <a:rPr lang="en-US" dirty="0" err="1" smtClean="0"/>
              <a:t>programmes</a:t>
            </a:r>
            <a:r>
              <a:rPr lang="en-US" dirty="0" smtClean="0"/>
              <a:t> for at least one semester during the annual reporting period.*</a:t>
            </a:r>
          </a:p>
          <a:p>
            <a:r>
              <a:rPr lang="en-US" dirty="0" smtClean="0"/>
              <a:t>The annual reporting period is the last complete academic, financial or calendar year. Please supply whichever is easier to collect.</a:t>
            </a:r>
          </a:p>
          <a:p>
            <a:r>
              <a:rPr lang="en-US" dirty="0" smtClean="0"/>
              <a:t>Exchange </a:t>
            </a:r>
            <a:r>
              <a:rPr lang="en-US" dirty="0" err="1" smtClean="0"/>
              <a:t>programmes</a:t>
            </a:r>
            <a:r>
              <a:rPr lang="en-US" dirty="0" smtClean="0"/>
              <a:t> that give out credit points but are less than one semester in duration are to be excluded.</a:t>
            </a:r>
          </a:p>
          <a:p>
            <a:r>
              <a:rPr lang="en-US" dirty="0" smtClean="0"/>
              <a:t>The student exchange must be academic in nature and acknowledged by a formal agreement between the two Higher Education Providers.</a:t>
            </a:r>
            <a:endParaRPr lang="en-US" dirty="0"/>
          </a:p>
        </p:txBody>
      </p:sp>
      <p:pic>
        <p:nvPicPr>
          <p:cNvPr id="4" name="Picture 2" descr="http://www.qs.com/wp-content/uploads/2014/06/rankings_explained.jpg"/>
          <p:cNvPicPr>
            <a:picLocks noChangeAspect="1" noChangeArrowheads="1"/>
          </p:cNvPicPr>
          <p:nvPr/>
        </p:nvPicPr>
        <p:blipFill>
          <a:blip r:embed="rId2"/>
          <a:srcRect l="20000" t="21053" r="20000" b="22807"/>
          <a:stretch>
            <a:fillRect/>
          </a:stretch>
        </p:blipFill>
        <p:spPr bwMode="auto">
          <a:xfrm>
            <a:off x="6400800" y="6019800"/>
            <a:ext cx="2514600" cy="60960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smtClean="0"/>
              <a:t>QS Data Definitions: Undergraduate</a:t>
            </a:r>
            <a:br>
              <a:rPr lang="en-US" dirty="0" smtClean="0"/>
            </a:br>
            <a:r>
              <a:rPr lang="en-US" dirty="0" smtClean="0"/>
              <a:t>Exchange Students –</a:t>
            </a:r>
            <a:r>
              <a:rPr lang="en-US" b="1" dirty="0" smtClean="0">
                <a:solidFill>
                  <a:srgbClr val="C00000"/>
                </a:solidFill>
                <a:effectLst>
                  <a:outerShdw blurRad="38100" dist="38100" dir="2700000" algn="tl">
                    <a:srgbClr val="000000">
                      <a:alpha val="43137"/>
                    </a:srgbClr>
                  </a:outerShdw>
                </a:effectLst>
              </a:rPr>
              <a:t>Outbound</a:t>
            </a:r>
            <a:endParaRPr lang="en-US"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fontScale="77500" lnSpcReduction="20000"/>
          </a:bodyPr>
          <a:lstStyle/>
          <a:p>
            <a:r>
              <a:rPr lang="en-US" dirty="0" smtClean="0"/>
              <a:t>Number of undergraduate students registered at your university who have attended another university abroad on international exchange </a:t>
            </a:r>
            <a:r>
              <a:rPr lang="en-US" dirty="0" err="1" smtClean="0"/>
              <a:t>programmes</a:t>
            </a:r>
            <a:r>
              <a:rPr lang="en-US" dirty="0" smtClean="0"/>
              <a:t> for at least one semester during the annual reporting period.*</a:t>
            </a:r>
          </a:p>
          <a:p>
            <a:r>
              <a:rPr lang="en-US" dirty="0" smtClean="0"/>
              <a:t>The annual reporting period is the last complete academic, financial or calendar year. Please supply whichever is easier to collect.</a:t>
            </a:r>
          </a:p>
          <a:p>
            <a:r>
              <a:rPr lang="en-US" dirty="0" smtClean="0"/>
              <a:t>Exchange </a:t>
            </a:r>
            <a:r>
              <a:rPr lang="en-US" dirty="0" err="1" smtClean="0"/>
              <a:t>programmes</a:t>
            </a:r>
            <a:r>
              <a:rPr lang="en-US" dirty="0" smtClean="0"/>
              <a:t> that give out credit points but are less than one semester in duration are to be excluded.</a:t>
            </a:r>
          </a:p>
          <a:p>
            <a:r>
              <a:rPr lang="en-US" dirty="0" smtClean="0"/>
              <a:t>The student exchange must be academic in nature and acknowledged by a formal agreement between the two Higher Education Providers.</a:t>
            </a:r>
          </a:p>
          <a:p>
            <a:r>
              <a:rPr lang="en-US" dirty="0" smtClean="0"/>
              <a:t>The international exchange </a:t>
            </a:r>
            <a:r>
              <a:rPr lang="en-US" dirty="0" err="1" smtClean="0"/>
              <a:t>programme</a:t>
            </a:r>
            <a:r>
              <a:rPr lang="en-US" dirty="0" smtClean="0"/>
              <a:t> must be between universities, NOT between a university and a company OR corporation OR a university with its international/offshore campuses.</a:t>
            </a:r>
            <a:endParaRPr lang="en-US" dirty="0"/>
          </a:p>
        </p:txBody>
      </p:sp>
      <p:pic>
        <p:nvPicPr>
          <p:cNvPr id="4" name="Picture 2" descr="http://www.qs.com/wp-content/uploads/2014/06/rankings_explained.jpg"/>
          <p:cNvPicPr>
            <a:picLocks noChangeAspect="1" noChangeArrowheads="1"/>
          </p:cNvPicPr>
          <p:nvPr/>
        </p:nvPicPr>
        <p:blipFill>
          <a:blip r:embed="rId2"/>
          <a:srcRect l="20000" t="21053" r="20000" b="22807"/>
          <a:stretch>
            <a:fillRect/>
          </a:stretch>
        </p:blipFill>
        <p:spPr bwMode="auto">
          <a:xfrm>
            <a:off x="6400800" y="6096000"/>
            <a:ext cx="2514600" cy="60960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QS Data Definitions</a:t>
            </a:r>
            <a:endParaRPr lang="en-US" dirty="0"/>
          </a:p>
        </p:txBody>
      </p:sp>
      <p:sp>
        <p:nvSpPr>
          <p:cNvPr id="3" name="Content Placeholder 2"/>
          <p:cNvSpPr>
            <a:spLocks noGrp="1"/>
          </p:cNvSpPr>
          <p:nvPr>
            <p:ph sz="quarter" idx="1"/>
          </p:nvPr>
        </p:nvSpPr>
        <p:spPr/>
        <p:txBody>
          <a:bodyPr/>
          <a:lstStyle/>
          <a:p>
            <a:r>
              <a:rPr lang="en-US" b="1" dirty="0" smtClean="0"/>
              <a:t>Graduate/ Postgraduate Students</a:t>
            </a:r>
          </a:p>
          <a:p>
            <a:r>
              <a:rPr lang="en-US" b="1" dirty="0" smtClean="0"/>
              <a:t>Graduate/ Postgraduate International Students </a:t>
            </a:r>
          </a:p>
          <a:p>
            <a:r>
              <a:rPr lang="en-US" b="1" dirty="0" smtClean="0"/>
              <a:t>Graduate/ Postgraduate Exchange Students - Inbound 	</a:t>
            </a:r>
          </a:p>
          <a:p>
            <a:r>
              <a:rPr lang="en-US" b="1" dirty="0" smtClean="0"/>
              <a:t>Graduate/ Postgraduate Exchange Students - Outbound 	</a:t>
            </a:r>
          </a:p>
          <a:p>
            <a:endParaRPr lang="en-US" b="1" dirty="0" smtClean="0"/>
          </a:p>
          <a:p>
            <a:endParaRPr lang="en-US" dirty="0"/>
          </a:p>
        </p:txBody>
      </p:sp>
      <p:pic>
        <p:nvPicPr>
          <p:cNvPr id="4" name="Picture 2" descr="http://www.qs.com/wp-content/uploads/2014/06/rankings_explained.jpg"/>
          <p:cNvPicPr>
            <a:picLocks noChangeAspect="1" noChangeArrowheads="1"/>
          </p:cNvPicPr>
          <p:nvPr/>
        </p:nvPicPr>
        <p:blipFill>
          <a:blip r:embed="rId2"/>
          <a:srcRect l="20000" t="21053" r="20000" b="22807"/>
          <a:stretch>
            <a:fillRect/>
          </a:stretch>
        </p:blipFill>
        <p:spPr bwMode="auto">
          <a:xfrm>
            <a:off x="6324600" y="6019800"/>
            <a:ext cx="2514600" cy="60960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with PhD</a:t>
            </a:r>
            <a:endParaRPr lang="en-US" dirty="0"/>
          </a:p>
        </p:txBody>
      </p:sp>
      <p:sp>
        <p:nvSpPr>
          <p:cNvPr id="3" name="Content Placeholder 2"/>
          <p:cNvSpPr>
            <a:spLocks noGrp="1"/>
          </p:cNvSpPr>
          <p:nvPr>
            <p:ph sz="quarter" idx="1"/>
          </p:nvPr>
        </p:nvSpPr>
        <p:spPr/>
        <p:txBody>
          <a:bodyPr/>
          <a:lstStyle/>
          <a:p>
            <a:r>
              <a:rPr lang="en-US" b="1" dirty="0" smtClean="0"/>
              <a:t>Number of academic faculty staff working at your institution during the last annual reporting period that have been awarded a PhD or equivalent terminal degree</a:t>
            </a:r>
          </a:p>
          <a:p>
            <a:pPr lvl="1"/>
            <a:r>
              <a:rPr lang="en-US" b="1" dirty="0" smtClean="0"/>
              <a:t>The annual reporting period is the last complete academic, financial or calendar year. Please supply whichever is easier to collect.</a:t>
            </a:r>
          </a:p>
          <a:p>
            <a:pPr lvl="1"/>
            <a:r>
              <a:rPr lang="en-US" b="1" dirty="0" smtClean="0"/>
              <a:t>A terminal degree is the highest academic qualification in a given field.	</a:t>
            </a:r>
          </a:p>
          <a:p>
            <a:endParaRPr lang="en-US" b="1" dirty="0" smtClean="0"/>
          </a:p>
          <a:p>
            <a:endParaRPr lang="en-US" dirty="0"/>
          </a:p>
        </p:txBody>
      </p:sp>
      <p:pic>
        <p:nvPicPr>
          <p:cNvPr id="4" name="Picture 2" descr="http://www.qs.com/wp-content/uploads/2014/06/rankings_explained.jpg"/>
          <p:cNvPicPr>
            <a:picLocks noChangeAspect="1" noChangeArrowheads="1"/>
          </p:cNvPicPr>
          <p:nvPr/>
        </p:nvPicPr>
        <p:blipFill>
          <a:blip r:embed="rId2"/>
          <a:srcRect l="20000" t="21053" r="20000" b="22807"/>
          <a:stretch>
            <a:fillRect/>
          </a:stretch>
        </p:blipFill>
        <p:spPr bwMode="auto">
          <a:xfrm>
            <a:off x="6477000" y="6019800"/>
            <a:ext cx="2514600" cy="6096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828800"/>
          </a:xfrm>
        </p:spPr>
        <p:txBody>
          <a:bodyPr/>
          <a:lstStyle/>
          <a:p>
            <a:endParaRPr lang="ar-IQ" dirty="0"/>
          </a:p>
        </p:txBody>
      </p:sp>
      <p:sp>
        <p:nvSpPr>
          <p:cNvPr id="3" name="Content Placeholder 2"/>
          <p:cNvSpPr>
            <a:spLocks noGrp="1"/>
          </p:cNvSpPr>
          <p:nvPr>
            <p:ph sz="quarter" idx="1"/>
          </p:nvPr>
        </p:nvSpPr>
        <p:spPr>
          <a:xfrm>
            <a:off x="304800" y="2362200"/>
            <a:ext cx="8229600" cy="3810000"/>
          </a:xfrm>
        </p:spPr>
        <p:txBody>
          <a:bodyPr/>
          <a:lstStyle/>
          <a:p>
            <a:pPr marL="0" lvl="0" indent="0" algn="ctr">
              <a:lnSpc>
                <a:spcPct val="85000"/>
              </a:lnSpc>
              <a:spcBef>
                <a:spcPts val="0"/>
              </a:spcBef>
              <a:buClrTx/>
              <a:buSzTx/>
              <a:buNone/>
              <a:tabLst>
                <a:tab pos="2422525" algn="l"/>
              </a:tabLst>
            </a:pPr>
            <a:r>
              <a:rPr lang="en-GB" sz="2800" dirty="0">
                <a:solidFill>
                  <a:prstClr val="black"/>
                </a:solidFill>
                <a:latin typeface="Optima LT"/>
              </a:rPr>
              <a:t>To </a:t>
            </a:r>
            <a:r>
              <a:rPr lang="en-GB" sz="2800" b="1" dirty="0">
                <a:solidFill>
                  <a:srgbClr val="FFC000"/>
                </a:solidFill>
                <a:latin typeface="Optima LT"/>
              </a:rPr>
              <a:t>ENABLE</a:t>
            </a:r>
            <a:r>
              <a:rPr lang="en-GB" sz="2800" dirty="0">
                <a:solidFill>
                  <a:prstClr val="black"/>
                </a:solidFill>
                <a:latin typeface="Optima LT"/>
              </a:rPr>
              <a:t> motivated people </a:t>
            </a:r>
            <a:br>
              <a:rPr lang="en-GB" sz="2800" dirty="0">
                <a:solidFill>
                  <a:prstClr val="black"/>
                </a:solidFill>
                <a:latin typeface="Optima LT"/>
              </a:rPr>
            </a:br>
            <a:r>
              <a:rPr lang="en-GB" sz="2800" dirty="0">
                <a:solidFill>
                  <a:prstClr val="black"/>
                </a:solidFill>
                <a:latin typeface="Optima LT"/>
              </a:rPr>
              <a:t>around the </a:t>
            </a:r>
            <a:r>
              <a:rPr lang="en-GB" sz="2800" b="1" dirty="0">
                <a:solidFill>
                  <a:srgbClr val="FFC000"/>
                </a:solidFill>
                <a:latin typeface="Optima LT"/>
              </a:rPr>
              <a:t>WORLD</a:t>
            </a:r>
            <a:r>
              <a:rPr lang="en-GB" sz="2800" dirty="0">
                <a:solidFill>
                  <a:prstClr val="black"/>
                </a:solidFill>
                <a:latin typeface="Optima LT"/>
              </a:rPr>
              <a:t> </a:t>
            </a:r>
            <a:br>
              <a:rPr lang="en-GB" sz="2800" dirty="0">
                <a:solidFill>
                  <a:prstClr val="black"/>
                </a:solidFill>
                <a:latin typeface="Optima LT"/>
              </a:rPr>
            </a:br>
            <a:r>
              <a:rPr lang="en-GB" sz="2800" dirty="0">
                <a:solidFill>
                  <a:prstClr val="black"/>
                </a:solidFill>
                <a:latin typeface="Optima LT"/>
              </a:rPr>
              <a:t>achieve their </a:t>
            </a:r>
            <a:r>
              <a:rPr lang="en-GB" sz="2800" b="1" dirty="0">
                <a:solidFill>
                  <a:srgbClr val="FFC000"/>
                </a:solidFill>
                <a:latin typeface="Optima LT"/>
              </a:rPr>
              <a:t>POTENTIAL</a:t>
            </a:r>
            <a:r>
              <a:rPr lang="en-GB" sz="2800" dirty="0">
                <a:solidFill>
                  <a:prstClr val="black"/>
                </a:solidFill>
                <a:latin typeface="Optima LT"/>
              </a:rPr>
              <a:t> by</a:t>
            </a:r>
            <a:br>
              <a:rPr lang="en-GB" sz="2800" dirty="0">
                <a:solidFill>
                  <a:prstClr val="black"/>
                </a:solidFill>
                <a:latin typeface="Optima LT"/>
              </a:rPr>
            </a:br>
            <a:r>
              <a:rPr lang="en-GB" sz="2800" dirty="0">
                <a:solidFill>
                  <a:prstClr val="black"/>
                </a:solidFill>
                <a:latin typeface="Optima LT"/>
              </a:rPr>
              <a:t>fostering international </a:t>
            </a:r>
            <a:r>
              <a:rPr lang="en-GB" sz="2800" b="1" dirty="0">
                <a:solidFill>
                  <a:srgbClr val="FFC000"/>
                </a:solidFill>
                <a:latin typeface="Optima LT"/>
              </a:rPr>
              <a:t>MOBILITY</a:t>
            </a:r>
            <a:r>
              <a:rPr lang="en-GB" sz="2800" dirty="0">
                <a:solidFill>
                  <a:prstClr val="black"/>
                </a:solidFill>
                <a:latin typeface="Optima LT"/>
              </a:rPr>
              <a:t>, educational </a:t>
            </a:r>
            <a:r>
              <a:rPr lang="en-GB" sz="2800" b="1" dirty="0">
                <a:solidFill>
                  <a:srgbClr val="FFC000"/>
                </a:solidFill>
                <a:latin typeface="Optima LT"/>
              </a:rPr>
              <a:t>ACHIEVEMENT</a:t>
            </a:r>
            <a:r>
              <a:rPr lang="en-GB" sz="2800" dirty="0">
                <a:solidFill>
                  <a:prstClr val="black"/>
                </a:solidFill>
                <a:latin typeface="Optima LT"/>
              </a:rPr>
              <a:t> </a:t>
            </a:r>
            <a:br>
              <a:rPr lang="en-GB" sz="2800" dirty="0">
                <a:solidFill>
                  <a:prstClr val="black"/>
                </a:solidFill>
                <a:latin typeface="Optima LT"/>
              </a:rPr>
            </a:br>
            <a:r>
              <a:rPr lang="en-GB" sz="2800" dirty="0">
                <a:solidFill>
                  <a:prstClr val="black"/>
                </a:solidFill>
                <a:latin typeface="Optima LT"/>
              </a:rPr>
              <a:t>and career </a:t>
            </a:r>
            <a:r>
              <a:rPr lang="en-GB" sz="2800" b="1" dirty="0">
                <a:solidFill>
                  <a:srgbClr val="FFC000"/>
                </a:solidFill>
                <a:latin typeface="Optima LT"/>
              </a:rPr>
              <a:t>DEVELOPMENT</a:t>
            </a:r>
          </a:p>
          <a:p>
            <a:r>
              <a:rPr lang="ar-IQ" dirty="0"/>
              <a:t>لتمكين الناس المتحمسين في جميع أنحاء العالم تحقيق إمكاناتهم من خلال تعزيز الحراك الدولي ، التحصيل العلمي والتطوير الوظيفي</a:t>
            </a:r>
            <a:endParaRPr lang="ar-IQ"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4124" y="533400"/>
            <a:ext cx="1554163" cy="147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00078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895600"/>
            <a:ext cx="8534400" cy="758952"/>
          </a:xfrm>
        </p:spPr>
        <p:txBody>
          <a:bodyPr/>
          <a:lstStyle/>
          <a:p>
            <a:r>
              <a:rPr lang="en-US" dirty="0" smtClean="0"/>
              <a:t>Thank You</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b="1" dirty="0" smtClean="0">
                <a:effectLst>
                  <a:outerShdw blurRad="38100" dist="38100" dir="2700000" algn="tl">
                    <a:srgbClr val="000000">
                      <a:alpha val="43137"/>
                    </a:srgbClr>
                  </a:outerShdw>
                </a:effectLst>
              </a:rPr>
              <a:t>    Why Ranking?</a:t>
            </a:r>
            <a:endParaRPr lang="en-US" dirty="0"/>
          </a:p>
        </p:txBody>
      </p:sp>
      <p:sp>
        <p:nvSpPr>
          <p:cNvPr id="3" name="Content Placeholder 2"/>
          <p:cNvSpPr>
            <a:spLocks noGrp="1"/>
          </p:cNvSpPr>
          <p:nvPr>
            <p:ph sz="quarter" idx="1"/>
          </p:nvPr>
        </p:nvSpPr>
        <p:spPr/>
        <p:txBody>
          <a:bodyPr/>
          <a:lstStyle/>
          <a:p>
            <a:r>
              <a:rPr lang="en-US" dirty="0" smtClean="0"/>
              <a:t>The purpose of the rankings has been to recognize universities as the multi-faceted organizations that they are and to provide a global comparison of their success against the notional mission of remaining or becoming world-class. They strive to meet the needs of a broad set of stakeholders including those of students, parents, academics, university staff and employers.</a:t>
            </a:r>
            <a:endParaRPr lang="en-US" b="1" i="1" dirty="0" smtClean="0">
              <a:solidFill>
                <a:srgbClr val="C00000"/>
              </a:solidFill>
            </a:endParaRPr>
          </a:p>
        </p:txBody>
      </p:sp>
      <p:pic>
        <p:nvPicPr>
          <p:cNvPr id="5" name="Picture 2" descr="http://www.qs.com/wp-content/uploads/2014/06/rankings_explained.jpg"/>
          <p:cNvPicPr>
            <a:picLocks noChangeAspect="1" noChangeArrowheads="1"/>
          </p:cNvPicPr>
          <p:nvPr/>
        </p:nvPicPr>
        <p:blipFill>
          <a:blip r:embed="rId2"/>
          <a:srcRect l="20000" t="21053" r="20000" b="22807"/>
          <a:stretch>
            <a:fillRect/>
          </a:stretch>
        </p:blipFill>
        <p:spPr bwMode="auto">
          <a:xfrm>
            <a:off x="152400" y="304800"/>
            <a:ext cx="2514600" cy="6096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b="1" dirty="0" smtClean="0">
                <a:effectLst>
                  <a:outerShdw blurRad="38100" dist="38100" dir="2700000" algn="tl">
                    <a:srgbClr val="000000">
                      <a:alpha val="43137"/>
                    </a:srgbClr>
                  </a:outerShdw>
                </a:effectLst>
              </a:rPr>
              <a:t>          Rankings Provides</a:t>
            </a:r>
            <a:endParaRPr lang="en-US" dirty="0"/>
          </a:p>
        </p:txBody>
      </p:sp>
      <p:sp>
        <p:nvSpPr>
          <p:cNvPr id="3" name="Content Placeholder 2"/>
          <p:cNvSpPr>
            <a:spLocks noGrp="1"/>
          </p:cNvSpPr>
          <p:nvPr>
            <p:ph sz="quarter" idx="1"/>
          </p:nvPr>
        </p:nvSpPr>
        <p:spPr/>
        <p:txBody>
          <a:bodyPr>
            <a:normAutofit/>
          </a:bodyPr>
          <a:lstStyle/>
          <a:p>
            <a:r>
              <a:rPr lang="en-US" sz="3200" dirty="0" smtClean="0"/>
              <a:t>A comparative tool to help prospective international students shortlist potential universities on a global scale</a:t>
            </a:r>
          </a:p>
          <a:p>
            <a:r>
              <a:rPr lang="en-US" sz="3200" dirty="0" smtClean="0"/>
              <a:t>A rudimentary map of the international higher education landscape, which can, and has been used as a component in both institutional and government strategic decision making</a:t>
            </a:r>
            <a:endParaRPr lang="en-US" sz="3200" b="1" i="1" dirty="0" smtClean="0">
              <a:solidFill>
                <a:srgbClr val="C00000"/>
              </a:solidFill>
            </a:endParaRPr>
          </a:p>
        </p:txBody>
      </p:sp>
      <p:pic>
        <p:nvPicPr>
          <p:cNvPr id="5" name="Picture 2" descr="http://www.qs.com/wp-content/uploads/2014/06/rankings_explained.jpg"/>
          <p:cNvPicPr>
            <a:picLocks noChangeAspect="1" noChangeArrowheads="1"/>
          </p:cNvPicPr>
          <p:nvPr/>
        </p:nvPicPr>
        <p:blipFill>
          <a:blip r:embed="rId2"/>
          <a:srcRect l="20000" t="21053" r="20000" b="22807"/>
          <a:stretch>
            <a:fillRect/>
          </a:stretch>
        </p:blipFill>
        <p:spPr bwMode="auto">
          <a:xfrm>
            <a:off x="152400" y="304800"/>
            <a:ext cx="2514600" cy="6096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b="1" dirty="0" smtClean="0">
                <a:effectLst>
                  <a:outerShdw blurRad="38100" dist="38100" dir="2700000" algn="tl">
                    <a:srgbClr val="000000">
                      <a:alpha val="43137"/>
                    </a:srgbClr>
                  </a:outerShdw>
                </a:effectLst>
              </a:rPr>
              <a:t>          How?</a:t>
            </a:r>
            <a:endParaRPr lang="en-US" dirty="0"/>
          </a:p>
        </p:txBody>
      </p:sp>
      <p:sp>
        <p:nvSpPr>
          <p:cNvPr id="3" name="Content Placeholder 2"/>
          <p:cNvSpPr>
            <a:spLocks noGrp="1"/>
          </p:cNvSpPr>
          <p:nvPr>
            <p:ph sz="quarter" idx="1"/>
          </p:nvPr>
        </p:nvSpPr>
        <p:spPr/>
        <p:txBody>
          <a:bodyPr>
            <a:normAutofit/>
          </a:bodyPr>
          <a:lstStyle/>
          <a:p>
            <a:pPr>
              <a:buNone/>
            </a:pPr>
            <a:r>
              <a:rPr lang="en-US" sz="3200" dirty="0" smtClean="0"/>
              <a:t>The rankings are based on four key pillars: </a:t>
            </a:r>
          </a:p>
          <a:p>
            <a:r>
              <a:rPr lang="en-US" sz="4800" b="1" dirty="0" smtClean="0">
                <a:solidFill>
                  <a:srgbClr val="002060"/>
                </a:solidFill>
              </a:rPr>
              <a:t>Research</a:t>
            </a:r>
            <a:r>
              <a:rPr lang="en-US" sz="4800" dirty="0" smtClean="0"/>
              <a:t>, </a:t>
            </a:r>
          </a:p>
          <a:p>
            <a:r>
              <a:rPr lang="en-US" sz="4800" b="1" dirty="0" smtClean="0">
                <a:solidFill>
                  <a:schemeClr val="accent1">
                    <a:lumMod val="75000"/>
                  </a:schemeClr>
                </a:solidFill>
              </a:rPr>
              <a:t>Teaching</a:t>
            </a:r>
            <a:r>
              <a:rPr lang="en-US" sz="4800" dirty="0" smtClean="0"/>
              <a:t>,</a:t>
            </a:r>
          </a:p>
          <a:p>
            <a:r>
              <a:rPr lang="en-US" sz="4800" b="1" dirty="0" smtClean="0">
                <a:solidFill>
                  <a:srgbClr val="FF0000"/>
                </a:solidFill>
              </a:rPr>
              <a:t>Employability</a:t>
            </a:r>
            <a:r>
              <a:rPr lang="en-US" sz="4800" dirty="0" smtClean="0"/>
              <a:t>, and</a:t>
            </a:r>
          </a:p>
          <a:p>
            <a:r>
              <a:rPr lang="en-US" sz="4800" b="1" dirty="0" smtClean="0">
                <a:solidFill>
                  <a:srgbClr val="00B050"/>
                </a:solidFill>
              </a:rPr>
              <a:t>Internationalization</a:t>
            </a:r>
            <a:r>
              <a:rPr lang="en-US" sz="4800" dirty="0" smtClean="0"/>
              <a:t>.</a:t>
            </a:r>
            <a:endParaRPr lang="en-US" sz="4800" b="1" i="1" dirty="0" smtClean="0">
              <a:solidFill>
                <a:srgbClr val="C00000"/>
              </a:solidFill>
            </a:endParaRPr>
          </a:p>
        </p:txBody>
      </p:sp>
      <p:pic>
        <p:nvPicPr>
          <p:cNvPr id="5" name="Picture 2" descr="http://www.qs.com/wp-content/uploads/2014/06/rankings_explained.jpg"/>
          <p:cNvPicPr>
            <a:picLocks noChangeAspect="1" noChangeArrowheads="1"/>
          </p:cNvPicPr>
          <p:nvPr/>
        </p:nvPicPr>
        <p:blipFill>
          <a:blip r:embed="rId2"/>
          <a:srcRect l="20000" t="21053" r="20000" b="22807"/>
          <a:stretch>
            <a:fillRect/>
          </a:stretch>
        </p:blipFill>
        <p:spPr bwMode="auto">
          <a:xfrm>
            <a:off x="152400" y="304800"/>
            <a:ext cx="2514600" cy="6096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534400" cy="758952"/>
          </a:xfrm>
        </p:spPr>
        <p:txBody>
          <a:bodyPr/>
          <a:lstStyle/>
          <a:p>
            <a:r>
              <a:rPr lang="en-GB" sz="3600" b="1" cap="all" dirty="0">
                <a:ln w="12700">
                  <a:solidFill>
                    <a:prstClr val="white">
                      <a:lumMod val="50000"/>
                    </a:prstClr>
                  </a:solidFill>
                  <a:prstDash val="solid"/>
                </a:ln>
                <a:solidFill>
                  <a:prstClr val="white">
                    <a:lumMod val="85000"/>
                  </a:prstClr>
                </a:solidFill>
                <a:latin typeface="Optima LT"/>
              </a:rPr>
              <a:t>Our Approach</a:t>
            </a:r>
            <a:endParaRPr lang="ar-IQ" dirty="0"/>
          </a:p>
        </p:txBody>
      </p:sp>
      <p:sp>
        <p:nvSpPr>
          <p:cNvPr id="3" name="Content Placeholder 2"/>
          <p:cNvSpPr>
            <a:spLocks noGrp="1"/>
          </p:cNvSpPr>
          <p:nvPr>
            <p:ph sz="quarter" idx="1"/>
          </p:nvPr>
        </p:nvSpPr>
        <p:spPr/>
        <p:txBody>
          <a:bodyPr/>
          <a:lstStyle/>
          <a:p>
            <a:endParaRPr lang="ar-IQ" dirty="0"/>
          </a:p>
        </p:txBody>
      </p:sp>
      <p:sp>
        <p:nvSpPr>
          <p:cNvPr id="10" name="Freeform 9"/>
          <p:cNvSpPr/>
          <p:nvPr/>
        </p:nvSpPr>
        <p:spPr>
          <a:xfrm rot="10800000" flipV="1">
            <a:off x="971600" y="1412775"/>
            <a:ext cx="3625675" cy="2436017"/>
          </a:xfrm>
          <a:custGeom>
            <a:avLst/>
            <a:gdLst>
              <a:gd name="connsiteX0" fmla="*/ 0 w 4572000"/>
              <a:gd name="connsiteY0" fmla="*/ 0 h 3071834"/>
              <a:gd name="connsiteX1" fmla="*/ 4572000 w 4572000"/>
              <a:gd name="connsiteY1" fmla="*/ 0 h 3071834"/>
              <a:gd name="connsiteX2" fmla="*/ 4572000 w 4572000"/>
              <a:gd name="connsiteY2" fmla="*/ 3071834 h 3071834"/>
              <a:gd name="connsiteX3" fmla="*/ 0 w 4572000"/>
              <a:gd name="connsiteY3" fmla="*/ 3071834 h 3071834"/>
              <a:gd name="connsiteX4" fmla="*/ 0 w 4572000"/>
              <a:gd name="connsiteY4" fmla="*/ 0 h 3071834"/>
              <a:gd name="connsiteX0" fmla="*/ 0 w 4572000"/>
              <a:gd name="connsiteY0" fmla="*/ 0 h 3071834"/>
              <a:gd name="connsiteX1" fmla="*/ 4572000 w 4572000"/>
              <a:gd name="connsiteY1" fmla="*/ 0 h 3071834"/>
              <a:gd name="connsiteX2" fmla="*/ 4572000 w 4572000"/>
              <a:gd name="connsiteY2" fmla="*/ 3071834 h 3071834"/>
              <a:gd name="connsiteX3" fmla="*/ 1285875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4572000 w 4572000"/>
              <a:gd name="connsiteY1" fmla="*/ 0 h 3071834"/>
              <a:gd name="connsiteX2" fmla="*/ 4572000 w 4572000"/>
              <a:gd name="connsiteY2" fmla="*/ 3071834 h 3071834"/>
              <a:gd name="connsiteX3" fmla="*/ 1285875 w 4572000"/>
              <a:gd name="connsiteY3" fmla="*/ 3071834 h 3071834"/>
              <a:gd name="connsiteX4" fmla="*/ 0 w 4572000"/>
              <a:gd name="connsiteY4" fmla="*/ 3071834 h 3071834"/>
              <a:gd name="connsiteX5" fmla="*/ 9525 w 4572000"/>
              <a:gd name="connsiteY5" fmla="*/ 1776434 h 3071834"/>
              <a:gd name="connsiteX6" fmla="*/ 0 w 4572000"/>
              <a:gd name="connsiteY6" fmla="*/ 0 h 3071834"/>
              <a:gd name="connsiteX0" fmla="*/ 0 w 4572000"/>
              <a:gd name="connsiteY0" fmla="*/ 0 h 3071834"/>
              <a:gd name="connsiteX1" fmla="*/ 4572000 w 4572000"/>
              <a:gd name="connsiteY1" fmla="*/ 0 h 3071834"/>
              <a:gd name="connsiteX2" fmla="*/ 4572000 w 4572000"/>
              <a:gd name="connsiteY2" fmla="*/ 3071834 h 3071834"/>
              <a:gd name="connsiteX3" fmla="*/ 1285875 w 4572000"/>
              <a:gd name="connsiteY3" fmla="*/ 3071834 h 3071834"/>
              <a:gd name="connsiteX4" fmla="*/ 9525 w 4572000"/>
              <a:gd name="connsiteY4" fmla="*/ 1776434 h 3071834"/>
              <a:gd name="connsiteX5" fmla="*/ 0 w 4572000"/>
              <a:gd name="connsiteY5" fmla="*/ 0 h 3071834"/>
              <a:gd name="connsiteX0" fmla="*/ 0 w 4572000"/>
              <a:gd name="connsiteY0" fmla="*/ 0 h 3071834"/>
              <a:gd name="connsiteX1" fmla="*/ 4572000 w 4572000"/>
              <a:gd name="connsiteY1" fmla="*/ 0 h 3071834"/>
              <a:gd name="connsiteX2" fmla="*/ 4572000 w 4572000"/>
              <a:gd name="connsiteY2" fmla="*/ 3071834 h 3071834"/>
              <a:gd name="connsiteX3" fmla="*/ 1285875 w 4572000"/>
              <a:gd name="connsiteY3" fmla="*/ 3071834 h 3071834"/>
              <a:gd name="connsiteX4" fmla="*/ 9525 w 4572000"/>
              <a:gd name="connsiteY4" fmla="*/ 1776434 h 3071834"/>
              <a:gd name="connsiteX5" fmla="*/ 0 w 4572000"/>
              <a:gd name="connsiteY5" fmla="*/ 0 h 3071834"/>
              <a:gd name="connsiteX0" fmla="*/ 0 w 4572000"/>
              <a:gd name="connsiteY0" fmla="*/ 0 h 3071834"/>
              <a:gd name="connsiteX1" fmla="*/ 4572000 w 4572000"/>
              <a:gd name="connsiteY1" fmla="*/ 0 h 3071834"/>
              <a:gd name="connsiteX2" fmla="*/ 4572000 w 4572000"/>
              <a:gd name="connsiteY2" fmla="*/ 3071834 h 3071834"/>
              <a:gd name="connsiteX3" fmla="*/ 1285875 w 4572000"/>
              <a:gd name="connsiteY3" fmla="*/ 3071834 h 3071834"/>
              <a:gd name="connsiteX4" fmla="*/ 9525 w 4572000"/>
              <a:gd name="connsiteY4" fmla="*/ 1776434 h 3071834"/>
              <a:gd name="connsiteX5" fmla="*/ 0 w 4572000"/>
              <a:gd name="connsiteY5" fmla="*/ 0 h 3071834"/>
              <a:gd name="connsiteX0" fmla="*/ 0 w 4572000"/>
              <a:gd name="connsiteY0" fmla="*/ 0 h 3071834"/>
              <a:gd name="connsiteX1" fmla="*/ 4572000 w 4572000"/>
              <a:gd name="connsiteY1" fmla="*/ 0 h 3071834"/>
              <a:gd name="connsiteX2" fmla="*/ 4572000 w 4572000"/>
              <a:gd name="connsiteY2" fmla="*/ 3071834 h 3071834"/>
              <a:gd name="connsiteX3" fmla="*/ 1285875 w 4572000"/>
              <a:gd name="connsiteY3" fmla="*/ 3071834 h 3071834"/>
              <a:gd name="connsiteX4" fmla="*/ 0 w 4572000"/>
              <a:gd name="connsiteY4" fmla="*/ 1785950 h 3071834"/>
              <a:gd name="connsiteX5" fmla="*/ 0 w 4572000"/>
              <a:gd name="connsiteY5" fmla="*/ 0 h 3071834"/>
              <a:gd name="connsiteX0" fmla="*/ 0 w 4572000"/>
              <a:gd name="connsiteY0" fmla="*/ 0 h 3071834"/>
              <a:gd name="connsiteX1" fmla="*/ 4572000 w 4572000"/>
              <a:gd name="connsiteY1" fmla="*/ 0 h 3071834"/>
              <a:gd name="connsiteX2" fmla="*/ 4572000 w 4572000"/>
              <a:gd name="connsiteY2" fmla="*/ 3071834 h 3071834"/>
              <a:gd name="connsiteX3" fmla="*/ 1285875 w 4572000"/>
              <a:gd name="connsiteY3" fmla="*/ 3071834 h 3071834"/>
              <a:gd name="connsiteX4" fmla="*/ 0 w 4572000"/>
              <a:gd name="connsiteY4" fmla="*/ 1785950 h 3071834"/>
              <a:gd name="connsiteX5" fmla="*/ 0 w 4572000"/>
              <a:gd name="connsiteY5" fmla="*/ 0 h 3071834"/>
              <a:gd name="connsiteX0" fmla="*/ 0 w 4572000"/>
              <a:gd name="connsiteY0" fmla="*/ 0 h 3071834"/>
              <a:gd name="connsiteX1" fmla="*/ 4572000 w 4572000"/>
              <a:gd name="connsiteY1" fmla="*/ 0 h 3071834"/>
              <a:gd name="connsiteX2" fmla="*/ 4572000 w 4572000"/>
              <a:gd name="connsiteY2" fmla="*/ 3071834 h 3071834"/>
              <a:gd name="connsiteX3" fmla="*/ 1285875 w 4572000"/>
              <a:gd name="connsiteY3" fmla="*/ 3071834 h 3071834"/>
              <a:gd name="connsiteX4" fmla="*/ 0 w 4572000"/>
              <a:gd name="connsiteY4" fmla="*/ 1785950 h 3071834"/>
              <a:gd name="connsiteX5" fmla="*/ 0 w 4572000"/>
              <a:gd name="connsiteY5" fmla="*/ 0 h 3071834"/>
              <a:gd name="connsiteX0" fmla="*/ 0 w 4572000"/>
              <a:gd name="connsiteY0" fmla="*/ 0 h 3071834"/>
              <a:gd name="connsiteX1" fmla="*/ 4572000 w 4572000"/>
              <a:gd name="connsiteY1" fmla="*/ 0 h 3071834"/>
              <a:gd name="connsiteX2" fmla="*/ 4572000 w 4572000"/>
              <a:gd name="connsiteY2" fmla="*/ 3071834 h 3071834"/>
              <a:gd name="connsiteX3" fmla="*/ 1285875 w 4572000"/>
              <a:gd name="connsiteY3" fmla="*/ 3071834 h 3071834"/>
              <a:gd name="connsiteX4" fmla="*/ 0 w 4572000"/>
              <a:gd name="connsiteY4" fmla="*/ 1793834 h 3071834"/>
              <a:gd name="connsiteX5" fmla="*/ 0 w 4572000"/>
              <a:gd name="connsiteY5" fmla="*/ 0 h 3071834"/>
              <a:gd name="connsiteX0" fmla="*/ 0 w 4572000"/>
              <a:gd name="connsiteY0" fmla="*/ 0 h 3071834"/>
              <a:gd name="connsiteX1" fmla="*/ 4572000 w 4572000"/>
              <a:gd name="connsiteY1" fmla="*/ 0 h 3071834"/>
              <a:gd name="connsiteX2" fmla="*/ 4572000 w 4572000"/>
              <a:gd name="connsiteY2" fmla="*/ 3071834 h 3071834"/>
              <a:gd name="connsiteX3" fmla="*/ 1278000 w 4572000"/>
              <a:gd name="connsiteY3" fmla="*/ 3071834 h 3071834"/>
              <a:gd name="connsiteX4" fmla="*/ 0 w 4572000"/>
              <a:gd name="connsiteY4" fmla="*/ 1793834 h 3071834"/>
              <a:gd name="connsiteX5" fmla="*/ 0 w 4572000"/>
              <a:gd name="connsiteY5" fmla="*/ 0 h 3071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72000" h="3071834">
                <a:moveTo>
                  <a:pt x="0" y="0"/>
                </a:moveTo>
                <a:lnTo>
                  <a:pt x="4572000" y="0"/>
                </a:lnTo>
                <a:lnTo>
                  <a:pt x="4572000" y="3071834"/>
                </a:lnTo>
                <a:lnTo>
                  <a:pt x="1278000" y="3071834"/>
                </a:lnTo>
                <a:cubicBezTo>
                  <a:pt x="1271644" y="2335237"/>
                  <a:pt x="692147" y="1797015"/>
                  <a:pt x="0" y="1793834"/>
                </a:cubicBezTo>
                <a:lnTo>
                  <a:pt x="0" y="0"/>
                </a:lnTo>
                <a:close/>
              </a:path>
            </a:pathLst>
          </a:custGeom>
          <a:ln/>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Research Quality</a:t>
            </a:r>
            <a:endParaRPr lang="en-GB" sz="2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
        <p:nvSpPr>
          <p:cNvPr id="11" name="Freeform 10"/>
          <p:cNvSpPr/>
          <p:nvPr/>
        </p:nvSpPr>
        <p:spPr>
          <a:xfrm>
            <a:off x="971600" y="3848792"/>
            <a:ext cx="3625675" cy="2436017"/>
          </a:xfrm>
          <a:custGeom>
            <a:avLst/>
            <a:gdLst>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72000" h="3071834">
                <a:moveTo>
                  <a:pt x="0" y="0"/>
                </a:moveTo>
                <a:lnTo>
                  <a:pt x="3298264" y="0"/>
                </a:lnTo>
                <a:cubicBezTo>
                  <a:pt x="3311827" y="692739"/>
                  <a:pt x="3847284" y="1265923"/>
                  <a:pt x="4572000" y="1273736"/>
                </a:cubicBezTo>
                <a:lnTo>
                  <a:pt x="4572000" y="3071834"/>
                </a:lnTo>
                <a:lnTo>
                  <a:pt x="0" y="3071834"/>
                </a:lnTo>
                <a:lnTo>
                  <a:pt x="0" y="0"/>
                </a:lnTo>
                <a:close/>
              </a:path>
            </a:pathLst>
          </a:custGeom>
          <a:ln/>
          <a:effectLst/>
        </p:spPr>
        <p:style>
          <a:lnRef idx="0">
            <a:schemeClr val="accent2"/>
          </a:lnRef>
          <a:fillRef idx="3">
            <a:schemeClr val="accent2"/>
          </a:fillRef>
          <a:effectRef idx="3">
            <a:schemeClr val="accent2"/>
          </a:effectRef>
          <a:fontRef idx="minor">
            <a:schemeClr val="lt1"/>
          </a:fontRef>
        </p:style>
        <p:txBody>
          <a:bodyPr rtlCol="0" anchor="ctr"/>
          <a:lstStyle/>
          <a:p>
            <a:pPr algn="ctr"/>
            <a:r>
              <a:rPr lang="en-GB"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Graduate Employability</a:t>
            </a:r>
            <a:endParaRPr lang="en-GB" sz="2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
        <p:nvSpPr>
          <p:cNvPr id="12" name="Freeform 11"/>
          <p:cNvSpPr/>
          <p:nvPr/>
        </p:nvSpPr>
        <p:spPr>
          <a:xfrm flipH="1">
            <a:off x="4597275" y="3848792"/>
            <a:ext cx="3625675" cy="2436017"/>
          </a:xfrm>
          <a:custGeom>
            <a:avLst/>
            <a:gdLst>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3298264 w 4572000"/>
              <a:gd name="connsiteY1" fmla="*/ 0 h 3071834"/>
              <a:gd name="connsiteX2" fmla="*/ 4572000 w 4572000"/>
              <a:gd name="connsiteY2" fmla="*/ 1273736 h 3071834"/>
              <a:gd name="connsiteX3" fmla="*/ 4572000 w 4572000"/>
              <a:gd name="connsiteY3" fmla="*/ 3071834 h 3071834"/>
              <a:gd name="connsiteX4" fmla="*/ 0 w 4572000"/>
              <a:gd name="connsiteY4" fmla="*/ 3071834 h 3071834"/>
              <a:gd name="connsiteX5" fmla="*/ 0 w 4572000"/>
              <a:gd name="connsiteY5" fmla="*/ 0 h 3071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72000" h="3071834">
                <a:moveTo>
                  <a:pt x="0" y="0"/>
                </a:moveTo>
                <a:lnTo>
                  <a:pt x="3298264" y="0"/>
                </a:lnTo>
                <a:cubicBezTo>
                  <a:pt x="3311827" y="692739"/>
                  <a:pt x="3847284" y="1265923"/>
                  <a:pt x="4572000" y="1273736"/>
                </a:cubicBezTo>
                <a:lnTo>
                  <a:pt x="4572000" y="3071834"/>
                </a:lnTo>
                <a:lnTo>
                  <a:pt x="0" y="3071834"/>
                </a:lnTo>
                <a:lnTo>
                  <a:pt x="0" y="0"/>
                </a:lnTo>
                <a:close/>
              </a:path>
            </a:pathLst>
          </a:custGeom>
          <a:gradFill>
            <a:gsLst>
              <a:gs pos="0">
                <a:schemeClr val="accent4"/>
              </a:gs>
              <a:gs pos="15000">
                <a:schemeClr val="accent4"/>
              </a:gs>
              <a:gs pos="62000">
                <a:schemeClr val="accent4"/>
              </a:gs>
              <a:gs pos="97000">
                <a:schemeClr val="accent4">
                  <a:lumMod val="75000"/>
                </a:schemeClr>
              </a:gs>
              <a:gs pos="100000">
                <a:schemeClr val="accent4">
                  <a:lumMod val="50000"/>
                </a:schemeClr>
              </a:gs>
            </a:gsLst>
          </a:gradFill>
          <a:ln>
            <a:noFill/>
          </a:ln>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International Outlook</a:t>
            </a:r>
            <a:endParaRPr lang="en-GB" sz="2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
        <p:nvSpPr>
          <p:cNvPr id="13" name="Oval 12"/>
          <p:cNvSpPr/>
          <p:nvPr/>
        </p:nvSpPr>
        <p:spPr>
          <a:xfrm>
            <a:off x="3583799" y="2835316"/>
            <a:ext cx="2026952" cy="2026952"/>
          </a:xfrm>
          <a:prstGeom prst="ellipse">
            <a:avLst/>
          </a:prstGeom>
        </p:spPr>
        <p:style>
          <a:lnRef idx="0">
            <a:schemeClr val="dk1"/>
          </a:lnRef>
          <a:fillRef idx="3">
            <a:schemeClr val="dk1"/>
          </a:fillRef>
          <a:effectRef idx="3">
            <a:schemeClr val="dk1"/>
          </a:effectRef>
          <a:fontRef idx="minor">
            <a:schemeClr val="lt1"/>
          </a:fontRef>
        </p:style>
        <p:txBody>
          <a:bodyPr lIns="0" rIns="0" rtlCol="0" anchor="ctr"/>
          <a:lstStyle/>
          <a:p>
            <a:pPr algn="ctr"/>
            <a:r>
              <a:rPr lang="en-GB"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World </a:t>
            </a:r>
            <a:r>
              <a:rPr lang="en-GB" sz="2000" b="1" spc="5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Class University?</a:t>
            </a:r>
            <a:endParaRPr lang="en-GB" sz="2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
        <p:nvSpPr>
          <p:cNvPr id="14" name="Freeform 13"/>
          <p:cNvSpPr/>
          <p:nvPr/>
        </p:nvSpPr>
        <p:spPr>
          <a:xfrm rot="10800000" flipH="1" flipV="1">
            <a:off x="4597275" y="1412775"/>
            <a:ext cx="3625675" cy="2436017"/>
          </a:xfrm>
          <a:custGeom>
            <a:avLst/>
            <a:gdLst>
              <a:gd name="connsiteX0" fmla="*/ 0 w 4572000"/>
              <a:gd name="connsiteY0" fmla="*/ 0 h 3071834"/>
              <a:gd name="connsiteX1" fmla="*/ 4572000 w 4572000"/>
              <a:gd name="connsiteY1" fmla="*/ 0 h 3071834"/>
              <a:gd name="connsiteX2" fmla="*/ 4572000 w 4572000"/>
              <a:gd name="connsiteY2" fmla="*/ 3071834 h 3071834"/>
              <a:gd name="connsiteX3" fmla="*/ 0 w 4572000"/>
              <a:gd name="connsiteY3" fmla="*/ 3071834 h 3071834"/>
              <a:gd name="connsiteX4" fmla="*/ 0 w 4572000"/>
              <a:gd name="connsiteY4" fmla="*/ 0 h 3071834"/>
              <a:gd name="connsiteX0" fmla="*/ 0 w 4572000"/>
              <a:gd name="connsiteY0" fmla="*/ 0 h 3071834"/>
              <a:gd name="connsiteX1" fmla="*/ 4572000 w 4572000"/>
              <a:gd name="connsiteY1" fmla="*/ 0 h 3071834"/>
              <a:gd name="connsiteX2" fmla="*/ 4572000 w 4572000"/>
              <a:gd name="connsiteY2" fmla="*/ 3071834 h 3071834"/>
              <a:gd name="connsiteX3" fmla="*/ 1285875 w 4572000"/>
              <a:gd name="connsiteY3" fmla="*/ 3071834 h 3071834"/>
              <a:gd name="connsiteX4" fmla="*/ 0 w 4572000"/>
              <a:gd name="connsiteY4" fmla="*/ 3071834 h 3071834"/>
              <a:gd name="connsiteX5" fmla="*/ 0 w 4572000"/>
              <a:gd name="connsiteY5" fmla="*/ 0 h 3071834"/>
              <a:gd name="connsiteX0" fmla="*/ 0 w 4572000"/>
              <a:gd name="connsiteY0" fmla="*/ 0 h 3071834"/>
              <a:gd name="connsiteX1" fmla="*/ 4572000 w 4572000"/>
              <a:gd name="connsiteY1" fmla="*/ 0 h 3071834"/>
              <a:gd name="connsiteX2" fmla="*/ 4572000 w 4572000"/>
              <a:gd name="connsiteY2" fmla="*/ 3071834 h 3071834"/>
              <a:gd name="connsiteX3" fmla="*/ 1285875 w 4572000"/>
              <a:gd name="connsiteY3" fmla="*/ 3071834 h 3071834"/>
              <a:gd name="connsiteX4" fmla="*/ 0 w 4572000"/>
              <a:gd name="connsiteY4" fmla="*/ 3071834 h 3071834"/>
              <a:gd name="connsiteX5" fmla="*/ 9525 w 4572000"/>
              <a:gd name="connsiteY5" fmla="*/ 1776434 h 3071834"/>
              <a:gd name="connsiteX6" fmla="*/ 0 w 4572000"/>
              <a:gd name="connsiteY6" fmla="*/ 0 h 3071834"/>
              <a:gd name="connsiteX0" fmla="*/ 0 w 4572000"/>
              <a:gd name="connsiteY0" fmla="*/ 0 h 3071834"/>
              <a:gd name="connsiteX1" fmla="*/ 4572000 w 4572000"/>
              <a:gd name="connsiteY1" fmla="*/ 0 h 3071834"/>
              <a:gd name="connsiteX2" fmla="*/ 4572000 w 4572000"/>
              <a:gd name="connsiteY2" fmla="*/ 3071834 h 3071834"/>
              <a:gd name="connsiteX3" fmla="*/ 1285875 w 4572000"/>
              <a:gd name="connsiteY3" fmla="*/ 3071834 h 3071834"/>
              <a:gd name="connsiteX4" fmla="*/ 9525 w 4572000"/>
              <a:gd name="connsiteY4" fmla="*/ 1776434 h 3071834"/>
              <a:gd name="connsiteX5" fmla="*/ 0 w 4572000"/>
              <a:gd name="connsiteY5" fmla="*/ 0 h 3071834"/>
              <a:gd name="connsiteX0" fmla="*/ 0 w 4572000"/>
              <a:gd name="connsiteY0" fmla="*/ 0 h 3071834"/>
              <a:gd name="connsiteX1" fmla="*/ 4572000 w 4572000"/>
              <a:gd name="connsiteY1" fmla="*/ 0 h 3071834"/>
              <a:gd name="connsiteX2" fmla="*/ 4572000 w 4572000"/>
              <a:gd name="connsiteY2" fmla="*/ 3071834 h 3071834"/>
              <a:gd name="connsiteX3" fmla="*/ 1285875 w 4572000"/>
              <a:gd name="connsiteY3" fmla="*/ 3071834 h 3071834"/>
              <a:gd name="connsiteX4" fmla="*/ 9525 w 4572000"/>
              <a:gd name="connsiteY4" fmla="*/ 1776434 h 3071834"/>
              <a:gd name="connsiteX5" fmla="*/ 0 w 4572000"/>
              <a:gd name="connsiteY5" fmla="*/ 0 h 3071834"/>
              <a:gd name="connsiteX0" fmla="*/ 0 w 4572000"/>
              <a:gd name="connsiteY0" fmla="*/ 0 h 3071834"/>
              <a:gd name="connsiteX1" fmla="*/ 4572000 w 4572000"/>
              <a:gd name="connsiteY1" fmla="*/ 0 h 3071834"/>
              <a:gd name="connsiteX2" fmla="*/ 4572000 w 4572000"/>
              <a:gd name="connsiteY2" fmla="*/ 3071834 h 3071834"/>
              <a:gd name="connsiteX3" fmla="*/ 1285875 w 4572000"/>
              <a:gd name="connsiteY3" fmla="*/ 3071834 h 3071834"/>
              <a:gd name="connsiteX4" fmla="*/ 9525 w 4572000"/>
              <a:gd name="connsiteY4" fmla="*/ 1776434 h 3071834"/>
              <a:gd name="connsiteX5" fmla="*/ 0 w 4572000"/>
              <a:gd name="connsiteY5" fmla="*/ 0 h 3071834"/>
              <a:gd name="connsiteX0" fmla="*/ 0 w 4572000"/>
              <a:gd name="connsiteY0" fmla="*/ 0 h 3071834"/>
              <a:gd name="connsiteX1" fmla="*/ 4572000 w 4572000"/>
              <a:gd name="connsiteY1" fmla="*/ 0 h 3071834"/>
              <a:gd name="connsiteX2" fmla="*/ 4572000 w 4572000"/>
              <a:gd name="connsiteY2" fmla="*/ 3071834 h 3071834"/>
              <a:gd name="connsiteX3" fmla="*/ 1285875 w 4572000"/>
              <a:gd name="connsiteY3" fmla="*/ 3071834 h 3071834"/>
              <a:gd name="connsiteX4" fmla="*/ 0 w 4572000"/>
              <a:gd name="connsiteY4" fmla="*/ 1785950 h 3071834"/>
              <a:gd name="connsiteX5" fmla="*/ 0 w 4572000"/>
              <a:gd name="connsiteY5" fmla="*/ 0 h 3071834"/>
              <a:gd name="connsiteX0" fmla="*/ 0 w 4572000"/>
              <a:gd name="connsiteY0" fmla="*/ 0 h 3071834"/>
              <a:gd name="connsiteX1" fmla="*/ 4572000 w 4572000"/>
              <a:gd name="connsiteY1" fmla="*/ 0 h 3071834"/>
              <a:gd name="connsiteX2" fmla="*/ 4572000 w 4572000"/>
              <a:gd name="connsiteY2" fmla="*/ 3071834 h 3071834"/>
              <a:gd name="connsiteX3" fmla="*/ 1285875 w 4572000"/>
              <a:gd name="connsiteY3" fmla="*/ 3071834 h 3071834"/>
              <a:gd name="connsiteX4" fmla="*/ 0 w 4572000"/>
              <a:gd name="connsiteY4" fmla="*/ 1785950 h 3071834"/>
              <a:gd name="connsiteX5" fmla="*/ 0 w 4572000"/>
              <a:gd name="connsiteY5" fmla="*/ 0 h 3071834"/>
              <a:gd name="connsiteX0" fmla="*/ 0 w 4572000"/>
              <a:gd name="connsiteY0" fmla="*/ 0 h 3071834"/>
              <a:gd name="connsiteX1" fmla="*/ 4572000 w 4572000"/>
              <a:gd name="connsiteY1" fmla="*/ 0 h 3071834"/>
              <a:gd name="connsiteX2" fmla="*/ 4572000 w 4572000"/>
              <a:gd name="connsiteY2" fmla="*/ 3071834 h 3071834"/>
              <a:gd name="connsiteX3" fmla="*/ 1285875 w 4572000"/>
              <a:gd name="connsiteY3" fmla="*/ 3071834 h 3071834"/>
              <a:gd name="connsiteX4" fmla="*/ 0 w 4572000"/>
              <a:gd name="connsiteY4" fmla="*/ 1785950 h 3071834"/>
              <a:gd name="connsiteX5" fmla="*/ 0 w 4572000"/>
              <a:gd name="connsiteY5" fmla="*/ 0 h 3071834"/>
              <a:gd name="connsiteX0" fmla="*/ 0 w 4572000"/>
              <a:gd name="connsiteY0" fmla="*/ 0 h 3071834"/>
              <a:gd name="connsiteX1" fmla="*/ 4572000 w 4572000"/>
              <a:gd name="connsiteY1" fmla="*/ 0 h 3071834"/>
              <a:gd name="connsiteX2" fmla="*/ 4572000 w 4572000"/>
              <a:gd name="connsiteY2" fmla="*/ 3071834 h 3071834"/>
              <a:gd name="connsiteX3" fmla="*/ 1285875 w 4572000"/>
              <a:gd name="connsiteY3" fmla="*/ 3071834 h 3071834"/>
              <a:gd name="connsiteX4" fmla="*/ 0 w 4572000"/>
              <a:gd name="connsiteY4" fmla="*/ 1793834 h 3071834"/>
              <a:gd name="connsiteX5" fmla="*/ 0 w 4572000"/>
              <a:gd name="connsiteY5" fmla="*/ 0 h 3071834"/>
              <a:gd name="connsiteX0" fmla="*/ 0 w 4572000"/>
              <a:gd name="connsiteY0" fmla="*/ 0 h 3071834"/>
              <a:gd name="connsiteX1" fmla="*/ 4572000 w 4572000"/>
              <a:gd name="connsiteY1" fmla="*/ 0 h 3071834"/>
              <a:gd name="connsiteX2" fmla="*/ 4572000 w 4572000"/>
              <a:gd name="connsiteY2" fmla="*/ 3071834 h 3071834"/>
              <a:gd name="connsiteX3" fmla="*/ 1278000 w 4572000"/>
              <a:gd name="connsiteY3" fmla="*/ 3071834 h 3071834"/>
              <a:gd name="connsiteX4" fmla="*/ 0 w 4572000"/>
              <a:gd name="connsiteY4" fmla="*/ 1793834 h 3071834"/>
              <a:gd name="connsiteX5" fmla="*/ 0 w 4572000"/>
              <a:gd name="connsiteY5" fmla="*/ 0 h 3071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72000" h="3071834">
                <a:moveTo>
                  <a:pt x="0" y="0"/>
                </a:moveTo>
                <a:lnTo>
                  <a:pt x="4572000" y="0"/>
                </a:lnTo>
                <a:lnTo>
                  <a:pt x="4572000" y="3071834"/>
                </a:lnTo>
                <a:lnTo>
                  <a:pt x="1278000" y="3071834"/>
                </a:lnTo>
                <a:cubicBezTo>
                  <a:pt x="1271644" y="2335237"/>
                  <a:pt x="692147" y="1797015"/>
                  <a:pt x="0" y="1793834"/>
                </a:cubicBezTo>
                <a:lnTo>
                  <a:pt x="0" y="0"/>
                </a:lnTo>
                <a:close/>
              </a:path>
            </a:pathLst>
          </a:custGeom>
          <a:ln/>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2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Teaching Quality</a:t>
            </a:r>
            <a:endParaRPr lang="en-GB" sz="2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
        <p:nvSpPr>
          <p:cNvPr id="15" name="Content Placeholder 2"/>
          <p:cNvSpPr txBox="1">
            <a:spLocks/>
          </p:cNvSpPr>
          <p:nvPr/>
        </p:nvSpPr>
        <p:spPr>
          <a:xfrm>
            <a:off x="6934200" y="992483"/>
            <a:ext cx="1786689" cy="3685665"/>
          </a:xfrm>
          <a:prstGeom prst="wedgeRoundRectCallout">
            <a:avLst>
              <a:gd name="adj1" fmla="val -99646"/>
              <a:gd name="adj2" fmla="val 38570"/>
              <a:gd name="adj3" fmla="val 16667"/>
            </a:avLst>
          </a:prstGeom>
        </p:spPr>
        <p:style>
          <a:lnRef idx="2">
            <a:schemeClr val="accent2"/>
          </a:lnRef>
          <a:fillRef idx="1">
            <a:schemeClr val="lt1"/>
          </a:fillRef>
          <a:effectRef idx="0">
            <a:schemeClr val="accent2"/>
          </a:effectRef>
          <a:fontRef idx="minor">
            <a:schemeClr val="dk1"/>
          </a:fontRef>
        </p:style>
        <p:txBody>
          <a:bodyPr/>
          <a:lstStyle>
            <a:lvl1pPr marL="342900" indent="-342900" algn="l" defTabSz="914400" rtl="0" eaLnBrk="1" latinLnBrk="0" hangingPunct="1">
              <a:spcBef>
                <a:spcPct val="20000"/>
              </a:spcBef>
              <a:buClr>
                <a:schemeClr val="accent1"/>
              </a:buClr>
              <a:buFont typeface="Optima LT" pitchFamily="2"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chemeClr val="accent1"/>
              </a:buClr>
              <a:buFont typeface="Courier New" pitchFamily="49" charset="0"/>
              <a:buChar char="o"/>
              <a:defRPr sz="2400" kern="1200">
                <a:solidFill>
                  <a:schemeClr val="tx1"/>
                </a:solidFill>
                <a:latin typeface="+mn-lt"/>
                <a:ea typeface="+mn-ea"/>
                <a:cs typeface="+mn-cs"/>
              </a:defRPr>
            </a:lvl2pPr>
            <a:lvl3pPr marL="1143000" indent="-228600" algn="l" defTabSz="914400" rtl="0" eaLnBrk="1" latinLnBrk="0" hangingPunct="1">
              <a:spcBef>
                <a:spcPct val="20000"/>
              </a:spcBef>
              <a:buClr>
                <a:schemeClr val="accent3"/>
              </a:buClr>
              <a:buFont typeface="Optima LT" pitchFamily="2"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Clr>
                <a:schemeClr val="accent3"/>
              </a:buClr>
              <a:buFont typeface="Courier New" pitchFamily="49" charset="0"/>
              <a:buChar char="o"/>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accent4"/>
              </a:buClr>
              <a:buFont typeface="Optima LT" pitchFamily="2"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2563" indent="-182563" algn="ctr">
              <a:buFont typeface="Optima LT" pitchFamily="2" charset="0"/>
              <a:buNone/>
            </a:pPr>
            <a:r>
              <a:rPr lang="en-GB" sz="1600" b="1" dirty="0" smtClean="0"/>
              <a:t>A UNIQUE LENS</a:t>
            </a:r>
          </a:p>
          <a:p>
            <a:pPr marL="0" indent="0" algn="ctr">
              <a:spcBef>
                <a:spcPts val="1200"/>
              </a:spcBef>
              <a:buNone/>
            </a:pPr>
            <a:r>
              <a:rPr lang="en-GB" sz="1400" dirty="0" smtClean="0"/>
              <a:t>QS the only global ranking authority to consider </a:t>
            </a:r>
            <a:r>
              <a:rPr lang="en-GB" sz="1400" dirty="0" smtClean="0"/>
              <a:t>it</a:t>
            </a:r>
            <a:endParaRPr lang="en-GB" sz="1800" dirty="0" smtClean="0"/>
          </a:p>
          <a:p>
            <a:pPr marL="0" indent="0" algn="ctr">
              <a:spcBef>
                <a:spcPts val="1200"/>
              </a:spcBef>
              <a:buNone/>
            </a:pPr>
            <a:r>
              <a:rPr lang="en-GB" sz="1400" dirty="0" smtClean="0"/>
              <a:t>Central to the life goals of most prospective students</a:t>
            </a:r>
          </a:p>
          <a:p>
            <a:pPr marL="0" indent="0" algn="ctr">
              <a:spcBef>
                <a:spcPts val="1200"/>
              </a:spcBef>
              <a:buNone/>
            </a:pPr>
            <a:r>
              <a:rPr lang="en-GB" sz="1800" dirty="0" smtClean="0"/>
              <a:t>An </a:t>
            </a:r>
            <a:r>
              <a:rPr lang="en-GB" sz="1800" dirty="0" smtClean="0"/>
              <a:t>essential inclusion in every QS assessment</a:t>
            </a:r>
          </a:p>
        </p:txBody>
      </p:sp>
    </p:spTree>
    <p:extLst>
      <p:ext uri="{BB962C8B-B14F-4D97-AF65-F5344CB8AC3E}">
        <p14:creationId xmlns:p14="http://schemas.microsoft.com/office/powerpoint/2010/main" val="915301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1000" fill="hold"/>
                                        <p:tgtEl>
                                          <p:spTgt spid="14"/>
                                        </p:tgtEl>
                                        <p:attrNameLst>
                                          <p:attrName>ppt_x</p:attrName>
                                        </p:attrNameLst>
                                      </p:cBhvr>
                                      <p:tavLst>
                                        <p:tav tm="0">
                                          <p:val>
                                            <p:strVal val="1+#ppt_w/2"/>
                                          </p:val>
                                        </p:tav>
                                        <p:tav tm="100000">
                                          <p:val>
                                            <p:strVal val="#ppt_x"/>
                                          </p:val>
                                        </p:tav>
                                      </p:tavLst>
                                    </p:anim>
                                    <p:anim calcmode="lin" valueType="num">
                                      <p:cBhvr additive="base">
                                        <p:cTn id="14" dur="10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1000" fill="hold"/>
                                        <p:tgtEl>
                                          <p:spTgt spid="11"/>
                                        </p:tgtEl>
                                        <p:attrNameLst>
                                          <p:attrName>ppt_x</p:attrName>
                                        </p:attrNameLst>
                                      </p:cBhvr>
                                      <p:tavLst>
                                        <p:tav tm="0">
                                          <p:val>
                                            <p:strVal val="0-#ppt_w/2"/>
                                          </p:val>
                                        </p:tav>
                                        <p:tav tm="100000">
                                          <p:val>
                                            <p:strVal val="#ppt_x"/>
                                          </p:val>
                                        </p:tav>
                                      </p:tavLst>
                                    </p:anim>
                                    <p:anim calcmode="lin" valueType="num">
                                      <p:cBhvr additive="base">
                                        <p:cTn id="20"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1000" fill="hold"/>
                                        <p:tgtEl>
                                          <p:spTgt spid="12"/>
                                        </p:tgtEl>
                                        <p:attrNameLst>
                                          <p:attrName>ppt_x</p:attrName>
                                        </p:attrNameLst>
                                      </p:cBhvr>
                                      <p:tavLst>
                                        <p:tav tm="0">
                                          <p:val>
                                            <p:strVal val="1+#ppt_w/2"/>
                                          </p:val>
                                        </p:tav>
                                        <p:tav tm="100000">
                                          <p:val>
                                            <p:strVal val="#ppt_x"/>
                                          </p:val>
                                        </p:tav>
                                      </p:tavLst>
                                    </p:anim>
                                    <p:anim calcmode="lin" valueType="num">
                                      <p:cBhvr additive="base">
                                        <p:cTn id="26" dur="1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par>
                                <p:cTn id="32" presetID="9" presetClass="emph" presetSubtype="0" grpId="1" nodeType="withEffect">
                                  <p:stCondLst>
                                    <p:cond delay="0"/>
                                  </p:stCondLst>
                                  <p:childTnLst>
                                    <p:set>
                                      <p:cBhvr rctx="PPT">
                                        <p:cTn id="33" dur="indefinite"/>
                                        <p:tgtEl>
                                          <p:spTgt spid="10"/>
                                        </p:tgtEl>
                                        <p:attrNameLst>
                                          <p:attrName>style.opacity</p:attrName>
                                        </p:attrNameLst>
                                      </p:cBhvr>
                                      <p:to>
                                        <p:strVal val="0.25"/>
                                      </p:to>
                                    </p:set>
                                    <p:animEffect filter="image" prLst="opacity: 0.25">
                                      <p:cBhvr rctx="IE">
                                        <p:cTn id="34" dur="indefinite"/>
                                        <p:tgtEl>
                                          <p:spTgt spid="10"/>
                                        </p:tgtEl>
                                      </p:cBhvr>
                                    </p:animEffect>
                                  </p:childTnLst>
                                </p:cTn>
                              </p:par>
                              <p:par>
                                <p:cTn id="35" presetID="9" presetClass="emph" presetSubtype="0" grpId="1" nodeType="withEffect">
                                  <p:stCondLst>
                                    <p:cond delay="0"/>
                                  </p:stCondLst>
                                  <p:childTnLst>
                                    <p:set>
                                      <p:cBhvr rctx="PPT">
                                        <p:cTn id="36" dur="indefinite"/>
                                        <p:tgtEl>
                                          <p:spTgt spid="14"/>
                                        </p:tgtEl>
                                        <p:attrNameLst>
                                          <p:attrName>style.opacity</p:attrName>
                                        </p:attrNameLst>
                                      </p:cBhvr>
                                      <p:to>
                                        <p:strVal val="0.25"/>
                                      </p:to>
                                    </p:set>
                                    <p:animEffect filter="image" prLst="opacity: 0.25">
                                      <p:cBhvr rctx="IE">
                                        <p:cTn id="37" dur="indefinite"/>
                                        <p:tgtEl>
                                          <p:spTgt spid="14"/>
                                        </p:tgtEl>
                                      </p:cBhvr>
                                    </p:animEffect>
                                  </p:childTnLst>
                                </p:cTn>
                              </p:par>
                              <p:par>
                                <p:cTn id="38" presetID="9" presetClass="emph" presetSubtype="0" grpId="1" nodeType="withEffect">
                                  <p:stCondLst>
                                    <p:cond delay="0"/>
                                  </p:stCondLst>
                                  <p:childTnLst>
                                    <p:set>
                                      <p:cBhvr rctx="PPT">
                                        <p:cTn id="39" dur="indefinite"/>
                                        <p:tgtEl>
                                          <p:spTgt spid="12"/>
                                        </p:tgtEl>
                                        <p:attrNameLst>
                                          <p:attrName>style.opacity</p:attrName>
                                        </p:attrNameLst>
                                      </p:cBhvr>
                                      <p:to>
                                        <p:strVal val="0.25"/>
                                      </p:to>
                                    </p:set>
                                    <p:animEffect filter="image" prLst="opacity: 0.25">
                                      <p:cBhvr rctx="IE">
                                        <p:cTn id="40" dur="indefinite"/>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xit" presetSubtype="0" fill="hold" grpId="1" nodeType="clickEffect">
                                  <p:stCondLst>
                                    <p:cond delay="0"/>
                                  </p:stCondLst>
                                  <p:childTnLst>
                                    <p:animEffect transition="out" filter="fade">
                                      <p:cBhvr>
                                        <p:cTn id="44" dur="500"/>
                                        <p:tgtEl>
                                          <p:spTgt spid="15"/>
                                        </p:tgtEl>
                                      </p:cBhvr>
                                    </p:animEffect>
                                    <p:set>
                                      <p:cBhvr>
                                        <p:cTn id="45" dur="1" fill="hold">
                                          <p:stCondLst>
                                            <p:cond delay="499"/>
                                          </p:stCondLst>
                                        </p:cTn>
                                        <p:tgtEl>
                                          <p:spTgt spid="15"/>
                                        </p:tgtEl>
                                        <p:attrNameLst>
                                          <p:attrName>style.visibility</p:attrName>
                                        </p:attrNameLst>
                                      </p:cBhvr>
                                      <p:to>
                                        <p:strVal val="hidden"/>
                                      </p:to>
                                    </p:set>
                                  </p:childTnLst>
                                </p:cTn>
                              </p:par>
                              <p:par>
                                <p:cTn id="46" presetID="9" presetClass="emph" presetSubtype="0" grpId="2" nodeType="withEffect">
                                  <p:stCondLst>
                                    <p:cond delay="0"/>
                                  </p:stCondLst>
                                  <p:childTnLst>
                                    <p:set>
                                      <p:cBhvr rctx="PPT">
                                        <p:cTn id="47" dur="indefinite"/>
                                        <p:tgtEl>
                                          <p:spTgt spid="10"/>
                                        </p:tgtEl>
                                        <p:attrNameLst>
                                          <p:attrName>style.opacity</p:attrName>
                                        </p:attrNameLst>
                                      </p:cBhvr>
                                      <p:to>
                                        <p:strVal val="0.99"/>
                                      </p:to>
                                    </p:set>
                                    <p:animEffect filter="image" prLst="opacity: 0.99">
                                      <p:cBhvr rctx="IE">
                                        <p:cTn id="48" dur="indefinite"/>
                                        <p:tgtEl>
                                          <p:spTgt spid="10"/>
                                        </p:tgtEl>
                                      </p:cBhvr>
                                    </p:animEffect>
                                  </p:childTnLst>
                                </p:cTn>
                              </p:par>
                              <p:par>
                                <p:cTn id="49" presetID="9" presetClass="emph" presetSubtype="0" grpId="2" nodeType="withEffect">
                                  <p:stCondLst>
                                    <p:cond delay="0"/>
                                  </p:stCondLst>
                                  <p:childTnLst>
                                    <p:set>
                                      <p:cBhvr rctx="PPT">
                                        <p:cTn id="50" dur="indefinite"/>
                                        <p:tgtEl>
                                          <p:spTgt spid="14"/>
                                        </p:tgtEl>
                                        <p:attrNameLst>
                                          <p:attrName>style.opacity</p:attrName>
                                        </p:attrNameLst>
                                      </p:cBhvr>
                                      <p:to>
                                        <p:strVal val="0.99"/>
                                      </p:to>
                                    </p:set>
                                    <p:animEffect filter="image" prLst="opacity: 0.99">
                                      <p:cBhvr rctx="IE">
                                        <p:cTn id="51" dur="indefinite"/>
                                        <p:tgtEl>
                                          <p:spTgt spid="14"/>
                                        </p:tgtEl>
                                      </p:cBhvr>
                                    </p:animEffect>
                                  </p:childTnLst>
                                </p:cTn>
                              </p:par>
                              <p:par>
                                <p:cTn id="52" presetID="9" presetClass="emph" presetSubtype="0" grpId="2" nodeType="withEffect">
                                  <p:stCondLst>
                                    <p:cond delay="0"/>
                                  </p:stCondLst>
                                  <p:childTnLst>
                                    <p:set>
                                      <p:cBhvr rctx="PPT">
                                        <p:cTn id="53" dur="indefinite"/>
                                        <p:tgtEl>
                                          <p:spTgt spid="12"/>
                                        </p:tgtEl>
                                        <p:attrNameLst>
                                          <p:attrName>style.opacity</p:attrName>
                                        </p:attrNameLst>
                                      </p:cBhvr>
                                      <p:to>
                                        <p:strVal val="0.99"/>
                                      </p:to>
                                    </p:set>
                                    <p:animEffect filter="image" prLst="opacity: 0.99">
                                      <p:cBhvr rctx="IE">
                                        <p:cTn id="54" dur="indefinite"/>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0" grpId="2" animBg="1"/>
      <p:bldP spid="11" grpId="0" animBg="1"/>
      <p:bldP spid="12" grpId="0" animBg="1"/>
      <p:bldP spid="12" grpId="1" animBg="1"/>
      <p:bldP spid="12" grpId="2" animBg="1"/>
      <p:bldP spid="14" grpId="0" animBg="1"/>
      <p:bldP spid="14" grpId="1" animBg="1"/>
      <p:bldP spid="14" grpId="2" animBg="1"/>
      <p:bldP spid="15" grpId="0" animBg="1"/>
      <p:bldP spid="15"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p:spPr>
        <p:txBody>
          <a:bodyPr>
            <a:noAutofit/>
          </a:bodyPr>
          <a:lstStyle/>
          <a:p>
            <a:r>
              <a:rPr lang="en-US" sz="3200" b="1" dirty="0" smtClean="0">
                <a:effectLst>
                  <a:outerShdw blurRad="38100" dist="38100" dir="2700000" algn="tl">
                    <a:srgbClr val="000000">
                      <a:alpha val="43137"/>
                    </a:srgbClr>
                  </a:outerShdw>
                </a:effectLst>
              </a:rPr>
              <a:t>Six Distinctive Indicators Make up the Methodology</a:t>
            </a:r>
            <a:endParaRPr lang="en-US" sz="3200"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fontScale="92500" lnSpcReduction="10000"/>
          </a:bodyPr>
          <a:lstStyle/>
          <a:p>
            <a:pPr marL="914400" indent="-914400">
              <a:buFont typeface="+mj-lt"/>
              <a:buAutoNum type="arabicPeriod"/>
            </a:pPr>
            <a:r>
              <a:rPr lang="en-US" sz="4800" b="1" dirty="0" smtClean="0">
                <a:solidFill>
                  <a:srgbClr val="002060"/>
                </a:solidFill>
              </a:rPr>
              <a:t>Academic Reputation</a:t>
            </a:r>
          </a:p>
          <a:p>
            <a:pPr marL="914400" indent="-914400">
              <a:buFont typeface="+mj-lt"/>
              <a:buAutoNum type="arabicPeriod"/>
            </a:pPr>
            <a:r>
              <a:rPr lang="en-US" sz="4800" b="1" dirty="0" smtClean="0">
                <a:solidFill>
                  <a:srgbClr val="002060"/>
                </a:solidFill>
              </a:rPr>
              <a:t>Employer Reputation</a:t>
            </a:r>
          </a:p>
          <a:p>
            <a:pPr marL="914400" indent="-914400">
              <a:buFont typeface="+mj-lt"/>
              <a:buAutoNum type="arabicPeriod"/>
            </a:pPr>
            <a:r>
              <a:rPr lang="en-US" sz="4800" b="1" dirty="0" smtClean="0">
                <a:solidFill>
                  <a:srgbClr val="002060"/>
                </a:solidFill>
              </a:rPr>
              <a:t>Faculty/student ratio</a:t>
            </a:r>
          </a:p>
          <a:p>
            <a:pPr marL="914400" indent="-914400">
              <a:buFont typeface="+mj-lt"/>
              <a:buAutoNum type="arabicPeriod"/>
            </a:pPr>
            <a:r>
              <a:rPr lang="en-US" sz="4800" b="1" dirty="0" smtClean="0">
                <a:solidFill>
                  <a:srgbClr val="002060"/>
                </a:solidFill>
              </a:rPr>
              <a:t>Citations per faculty</a:t>
            </a:r>
          </a:p>
          <a:p>
            <a:pPr marL="914400" indent="-914400">
              <a:buFont typeface="+mj-lt"/>
              <a:buAutoNum type="arabicPeriod"/>
            </a:pPr>
            <a:r>
              <a:rPr lang="en-US" sz="4800" b="1" dirty="0" smtClean="0">
                <a:solidFill>
                  <a:srgbClr val="002060"/>
                </a:solidFill>
              </a:rPr>
              <a:t>International faculty</a:t>
            </a:r>
          </a:p>
          <a:p>
            <a:pPr marL="914400" indent="-914400">
              <a:buFont typeface="+mj-lt"/>
              <a:buAutoNum type="arabicPeriod"/>
            </a:pPr>
            <a:r>
              <a:rPr lang="en-US" sz="4800" b="1" dirty="0" smtClean="0">
                <a:solidFill>
                  <a:srgbClr val="002060"/>
                </a:solidFill>
              </a:rPr>
              <a:t>International students</a:t>
            </a:r>
            <a:endParaRPr lang="en-US" sz="4800" b="1" i="1" dirty="0" smtClean="0">
              <a:solidFill>
                <a:srgbClr val="C00000"/>
              </a:solidFill>
            </a:endParaRPr>
          </a:p>
        </p:txBody>
      </p:sp>
      <p:pic>
        <p:nvPicPr>
          <p:cNvPr id="5" name="Picture 2" descr="http://www.qs.com/wp-content/uploads/2014/06/rankings_explained.jpg"/>
          <p:cNvPicPr>
            <a:picLocks noChangeAspect="1" noChangeArrowheads="1"/>
          </p:cNvPicPr>
          <p:nvPr/>
        </p:nvPicPr>
        <p:blipFill>
          <a:blip r:embed="rId2"/>
          <a:srcRect l="20000" t="21053" r="20000" b="22807"/>
          <a:stretch>
            <a:fillRect/>
          </a:stretch>
        </p:blipFill>
        <p:spPr bwMode="auto">
          <a:xfrm>
            <a:off x="152400" y="838200"/>
            <a:ext cx="2514600" cy="6096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sz="3200" b="1" dirty="0">
                <a:solidFill>
                  <a:srgbClr val="8CADAE">
                    <a:shade val="75000"/>
                  </a:srgbClr>
                </a:solidFill>
                <a:effectLst>
                  <a:outerShdw blurRad="38100" dist="38100" dir="2700000" algn="tl">
                    <a:srgbClr val="000000">
                      <a:alpha val="43137"/>
                    </a:srgbClr>
                  </a:outerShdw>
                </a:effectLst>
              </a:rPr>
              <a:t>Six Distinctive Indicators Make up the Methodology</a:t>
            </a:r>
            <a:endParaRPr lang="ar-IQ" dirty="0"/>
          </a:p>
        </p:txBody>
      </p:sp>
      <p:sp>
        <p:nvSpPr>
          <p:cNvPr id="3" name="Content Placeholder 2"/>
          <p:cNvSpPr>
            <a:spLocks noGrp="1"/>
          </p:cNvSpPr>
          <p:nvPr>
            <p:ph sz="quarter" idx="1"/>
          </p:nvPr>
        </p:nvSpPr>
        <p:spPr/>
        <p:txBody>
          <a:bodyPr/>
          <a:lstStyle/>
          <a:p>
            <a:endParaRPr lang="ar-IQ" dirty="0"/>
          </a:p>
        </p:txBody>
      </p:sp>
      <p:sp>
        <p:nvSpPr>
          <p:cNvPr id="4" name="Rectangle 3"/>
          <p:cNvSpPr/>
          <p:nvPr/>
        </p:nvSpPr>
        <p:spPr>
          <a:xfrm>
            <a:off x="943370" y="1410228"/>
            <a:ext cx="2880000" cy="4869973"/>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sz="2000" b="1" dirty="0" smtClean="0">
                <a:effectLst>
                  <a:innerShdw blurRad="63500" dist="50800" dir="13500000">
                    <a:prstClr val="black">
                      <a:alpha val="50000"/>
                    </a:prstClr>
                  </a:innerShdw>
                </a:effectLst>
              </a:rPr>
              <a:t>Academic Reputation</a:t>
            </a:r>
            <a:endParaRPr lang="en-GB" sz="2000" b="1" dirty="0">
              <a:effectLst>
                <a:innerShdw blurRad="63500" dist="50800" dir="13500000">
                  <a:prstClr val="black">
                    <a:alpha val="50000"/>
                  </a:prstClr>
                </a:innerShdw>
              </a:effectLst>
            </a:endParaRPr>
          </a:p>
        </p:txBody>
      </p:sp>
      <p:sp>
        <p:nvSpPr>
          <p:cNvPr id="5" name="Rectangle 4"/>
          <p:cNvSpPr/>
          <p:nvPr/>
        </p:nvSpPr>
        <p:spPr>
          <a:xfrm>
            <a:off x="3857484" y="1410228"/>
            <a:ext cx="4320000" cy="1596578"/>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GB" sz="2000" b="1" dirty="0" smtClean="0">
                <a:effectLst>
                  <a:innerShdw blurRad="63500" dist="50800" dir="13500000">
                    <a:prstClr val="black">
                      <a:alpha val="50000"/>
                    </a:prstClr>
                  </a:innerShdw>
                </a:effectLst>
              </a:rPr>
              <a:t>Faculty </a:t>
            </a:r>
            <a:r>
              <a:rPr lang="en-GB" sz="2000" b="1" dirty="0" smtClean="0">
                <a:effectLst>
                  <a:innerShdw blurRad="63500" dist="50800" dir="13500000">
                    <a:prstClr val="black">
                      <a:alpha val="50000"/>
                    </a:prstClr>
                  </a:innerShdw>
                </a:effectLst>
              </a:rPr>
              <a:t>/Student Ratio</a:t>
            </a:r>
            <a:endParaRPr lang="en-GB" sz="2000" b="1" dirty="0">
              <a:effectLst>
                <a:innerShdw blurRad="63500" dist="50800" dir="13500000">
                  <a:prstClr val="black">
                    <a:alpha val="50000"/>
                  </a:prstClr>
                </a:innerShdw>
              </a:effectLst>
            </a:endParaRPr>
          </a:p>
        </p:txBody>
      </p:sp>
      <p:sp>
        <p:nvSpPr>
          <p:cNvPr id="6" name="Rectangle 5"/>
          <p:cNvSpPr/>
          <p:nvPr/>
        </p:nvSpPr>
        <p:spPr>
          <a:xfrm>
            <a:off x="3857484" y="3037661"/>
            <a:ext cx="4320000" cy="1602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b="1" dirty="0" smtClean="0">
                <a:effectLst>
                  <a:innerShdw blurRad="63500" dist="50800" dir="13500000">
                    <a:prstClr val="black">
                      <a:alpha val="50000"/>
                    </a:prstClr>
                  </a:innerShdw>
                </a:effectLst>
              </a:rPr>
              <a:t>Citations per Faculty</a:t>
            </a:r>
            <a:endParaRPr lang="en-GB" sz="2000" b="1" dirty="0">
              <a:effectLst>
                <a:innerShdw blurRad="63500" dist="50800" dir="13500000">
                  <a:prstClr val="black">
                    <a:alpha val="50000"/>
                  </a:prstClr>
                </a:innerShdw>
              </a:effectLst>
            </a:endParaRPr>
          </a:p>
        </p:txBody>
      </p:sp>
      <p:sp>
        <p:nvSpPr>
          <p:cNvPr id="7" name="Rectangle 6"/>
          <p:cNvSpPr/>
          <p:nvPr/>
        </p:nvSpPr>
        <p:spPr>
          <a:xfrm>
            <a:off x="3849864" y="4670517"/>
            <a:ext cx="2181600" cy="1609684"/>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GB" sz="2000" b="1" dirty="0" smtClean="0">
                <a:effectLst>
                  <a:innerShdw blurRad="63500" dist="50800" dir="13500000">
                    <a:prstClr val="black">
                      <a:alpha val="50000"/>
                    </a:prstClr>
                  </a:innerShdw>
                </a:effectLst>
              </a:rPr>
              <a:t>Employer Reputation</a:t>
            </a:r>
            <a:endParaRPr lang="en-GB" sz="2000" b="1" dirty="0">
              <a:effectLst>
                <a:innerShdw blurRad="63500" dist="50800" dir="13500000">
                  <a:prstClr val="black">
                    <a:alpha val="50000"/>
                  </a:prstClr>
                </a:innerShdw>
              </a:effectLst>
            </a:endParaRPr>
          </a:p>
        </p:txBody>
      </p:sp>
      <p:sp>
        <p:nvSpPr>
          <p:cNvPr id="8" name="Rectangle 7"/>
          <p:cNvSpPr/>
          <p:nvPr/>
        </p:nvSpPr>
        <p:spPr>
          <a:xfrm>
            <a:off x="6059218" y="4668504"/>
            <a:ext cx="2120402" cy="7992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GB" sz="2000" b="1" dirty="0" smtClean="0">
                <a:effectLst>
                  <a:innerShdw blurRad="63500" dist="50800" dir="13500000">
                    <a:prstClr val="black">
                      <a:alpha val="50000"/>
                    </a:prstClr>
                  </a:innerShdw>
                </a:effectLst>
              </a:rPr>
              <a:t>International Faculty</a:t>
            </a:r>
            <a:endParaRPr lang="en-GB" sz="2000" b="1" dirty="0">
              <a:effectLst>
                <a:innerShdw blurRad="63500" dist="50800" dir="13500000">
                  <a:prstClr val="black">
                    <a:alpha val="50000"/>
                  </a:prstClr>
                </a:innerShdw>
              </a:effectLst>
            </a:endParaRPr>
          </a:p>
        </p:txBody>
      </p:sp>
      <p:sp>
        <p:nvSpPr>
          <p:cNvPr id="9" name="Rectangle 8"/>
          <p:cNvSpPr/>
          <p:nvPr/>
        </p:nvSpPr>
        <p:spPr>
          <a:xfrm>
            <a:off x="6059218" y="5481001"/>
            <a:ext cx="2120402" cy="79920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GB" sz="2000" b="1" dirty="0" smtClean="0">
                <a:effectLst>
                  <a:innerShdw blurRad="63500" dist="50800" dir="13500000">
                    <a:prstClr val="black">
                      <a:alpha val="50000"/>
                    </a:prstClr>
                  </a:innerShdw>
                </a:effectLst>
              </a:rPr>
              <a:t>International Students</a:t>
            </a:r>
            <a:endParaRPr lang="en-GB" sz="2000" b="1" dirty="0">
              <a:effectLst>
                <a:innerShdw blurRad="63500" dist="50800" dir="13500000">
                  <a:prstClr val="black">
                    <a:alpha val="50000"/>
                  </a:prstClr>
                </a:innerShdw>
              </a:effectLst>
            </a:endParaRPr>
          </a:p>
        </p:txBody>
      </p:sp>
      <p:pic>
        <p:nvPicPr>
          <p:cNvPr id="10" name="Picture 2" descr="http://www.qs.com/wp-content/uploads/2014/06/rankings_explained.jpg"/>
          <p:cNvPicPr>
            <a:picLocks noChangeAspect="1" noChangeArrowheads="1"/>
          </p:cNvPicPr>
          <p:nvPr/>
        </p:nvPicPr>
        <p:blipFill>
          <a:blip r:embed="rId2"/>
          <a:srcRect l="20000" t="21053" r="20000" b="22807"/>
          <a:stretch>
            <a:fillRect/>
          </a:stretch>
        </p:blipFill>
        <p:spPr bwMode="auto">
          <a:xfrm>
            <a:off x="152400" y="838200"/>
            <a:ext cx="2514600" cy="609600"/>
          </a:xfrm>
          <a:prstGeom prst="rect">
            <a:avLst/>
          </a:prstGeom>
          <a:noFill/>
        </p:spPr>
      </p:pic>
    </p:spTree>
    <p:extLst>
      <p:ext uri="{BB962C8B-B14F-4D97-AF65-F5344CB8AC3E}">
        <p14:creationId xmlns:p14="http://schemas.microsoft.com/office/powerpoint/2010/main" val="918903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fill="hold"/>
                                        <p:tgtEl>
                                          <p:spTgt spid="5"/>
                                        </p:tgtEl>
                                        <p:attrNameLst>
                                          <p:attrName>ppt_x</p:attrName>
                                        </p:attrNameLst>
                                      </p:cBhvr>
                                      <p:tavLst>
                                        <p:tav tm="0">
                                          <p:val>
                                            <p:strVal val="#ppt_x"/>
                                          </p:val>
                                        </p:tav>
                                        <p:tav tm="100000">
                                          <p:val>
                                            <p:strVal val="#ppt_x"/>
                                          </p:val>
                                        </p:tav>
                                      </p:tavLst>
                                    </p:anim>
                                    <p:anim calcmode="lin" valueType="num">
                                      <p:cBhvr additive="base">
                                        <p:cTn id="14"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1000" fill="hold"/>
                                        <p:tgtEl>
                                          <p:spTgt spid="6"/>
                                        </p:tgtEl>
                                        <p:attrNameLst>
                                          <p:attrName>ppt_x</p:attrName>
                                        </p:attrNameLst>
                                      </p:cBhvr>
                                      <p:tavLst>
                                        <p:tav tm="0">
                                          <p:val>
                                            <p:strVal val="1+#ppt_w/2"/>
                                          </p:val>
                                        </p:tav>
                                        <p:tav tm="100000">
                                          <p:val>
                                            <p:strVal val="#ppt_x"/>
                                          </p:val>
                                        </p:tav>
                                      </p:tavLst>
                                    </p:anim>
                                    <p:anim calcmode="lin" valueType="num">
                                      <p:cBhvr additive="base">
                                        <p:cTn id="20"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1000" fill="hold"/>
                                        <p:tgtEl>
                                          <p:spTgt spid="7"/>
                                        </p:tgtEl>
                                        <p:attrNameLst>
                                          <p:attrName>ppt_x</p:attrName>
                                        </p:attrNameLst>
                                      </p:cBhvr>
                                      <p:tavLst>
                                        <p:tav tm="0">
                                          <p:val>
                                            <p:strVal val="#ppt_x"/>
                                          </p:val>
                                        </p:tav>
                                        <p:tav tm="100000">
                                          <p:val>
                                            <p:strVal val="#ppt_x"/>
                                          </p:val>
                                        </p:tav>
                                      </p:tavLst>
                                    </p:anim>
                                    <p:anim calcmode="lin" valueType="num">
                                      <p:cBhvr additive="base">
                                        <p:cTn id="26"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1000" fill="hold"/>
                                        <p:tgtEl>
                                          <p:spTgt spid="8"/>
                                        </p:tgtEl>
                                        <p:attrNameLst>
                                          <p:attrName>ppt_x</p:attrName>
                                        </p:attrNameLst>
                                      </p:cBhvr>
                                      <p:tavLst>
                                        <p:tav tm="0">
                                          <p:val>
                                            <p:strVal val="1+#ppt_w/2"/>
                                          </p:val>
                                        </p:tav>
                                        <p:tav tm="100000">
                                          <p:val>
                                            <p:strVal val="#ppt_x"/>
                                          </p:val>
                                        </p:tav>
                                      </p:tavLst>
                                    </p:anim>
                                    <p:anim calcmode="lin" valueType="num">
                                      <p:cBhvr additive="base">
                                        <p:cTn id="32"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1000" fill="hold"/>
                                        <p:tgtEl>
                                          <p:spTgt spid="9"/>
                                        </p:tgtEl>
                                        <p:attrNameLst>
                                          <p:attrName>ppt_x</p:attrName>
                                        </p:attrNameLst>
                                      </p:cBhvr>
                                      <p:tavLst>
                                        <p:tav tm="0">
                                          <p:val>
                                            <p:strVal val="#ppt_x"/>
                                          </p:val>
                                        </p:tav>
                                        <p:tav tm="100000">
                                          <p:val>
                                            <p:strVal val="#ppt_x"/>
                                          </p:val>
                                        </p:tav>
                                      </p:tavLst>
                                    </p:anim>
                                    <p:anim calcmode="lin" valueType="num">
                                      <p:cBhvr additive="base">
                                        <p:cTn id="38"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12862</TotalTime>
  <Words>2009</Words>
  <Application>Microsoft Office PowerPoint</Application>
  <PresentationFormat>On-screen Show (4:3)</PresentationFormat>
  <Paragraphs>233</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Civic</vt:lpstr>
      <vt:lpstr>Is it Possible QS – Ranking Ranks University of Diyala !</vt:lpstr>
      <vt:lpstr>    What is QS</vt:lpstr>
      <vt:lpstr>PowerPoint Presentation</vt:lpstr>
      <vt:lpstr>    Why Ranking?</vt:lpstr>
      <vt:lpstr>          Rankings Provides</vt:lpstr>
      <vt:lpstr>          How?</vt:lpstr>
      <vt:lpstr>Our Approach</vt:lpstr>
      <vt:lpstr>Six Distinctive Indicators Make up the Methodology</vt:lpstr>
      <vt:lpstr>Six Distinctive Indicators Make up the Methodology</vt:lpstr>
      <vt:lpstr>In University of Diyala, What we need to Join?</vt:lpstr>
      <vt:lpstr>Required Statistics for Joining QS</vt:lpstr>
      <vt:lpstr>University Name Variations List</vt:lpstr>
      <vt:lpstr>Employer Contact Details</vt:lpstr>
      <vt:lpstr>Academic Contact Details</vt:lpstr>
      <vt:lpstr>Guide to understand the Statistics</vt:lpstr>
      <vt:lpstr>QS Data Definitions</vt:lpstr>
      <vt:lpstr>FTE = full-time count + (part-time count/3)</vt:lpstr>
      <vt:lpstr>QS Data Definitions: Average Fees</vt:lpstr>
      <vt:lpstr>QS Data Definitions: Calculation of Average Fees</vt:lpstr>
      <vt:lpstr>QS Data Definitions: Faculty Staff</vt:lpstr>
      <vt:lpstr>QS Data Definitions: International Faculty Staff</vt:lpstr>
      <vt:lpstr>QS Data Definitions: Undergraduate Students</vt:lpstr>
      <vt:lpstr>QS Data Definitions: Undergraduate International Students</vt:lpstr>
      <vt:lpstr>QS Data Definitions: Undergraduate International Students</vt:lpstr>
      <vt:lpstr>QS Data Definitions: Undergraduate International Students</vt:lpstr>
      <vt:lpstr>QS Data Definitions: Undergraduate Exchange Students –Inbound</vt:lpstr>
      <vt:lpstr>QS Data Definitions: Undergraduate Exchange Students –Outbound</vt:lpstr>
      <vt:lpstr>QS Data Definitions</vt:lpstr>
      <vt:lpstr>Staff with PhD</vt:lpstr>
      <vt:lpstr>Thank You</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 High Quality Paper</dc:title>
  <dc:creator>Taher</dc:creator>
  <cp:lastModifiedBy>admin</cp:lastModifiedBy>
  <cp:revision>1061</cp:revision>
  <dcterms:created xsi:type="dcterms:W3CDTF">2015-10-03T16:44:43Z</dcterms:created>
  <dcterms:modified xsi:type="dcterms:W3CDTF">2015-12-19T21:36:31Z</dcterms:modified>
</cp:coreProperties>
</file>